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42"/>
  </p:notesMasterIdLst>
  <p:sldIdLst>
    <p:sldId id="29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95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6" r:id="rId39"/>
    <p:sldId id="294" r:id="rId40"/>
    <p:sldId id="298" r:id="rId41"/>
  </p:sldIdLst>
  <p:sldSz cx="3960813" cy="3060700"/>
  <p:notesSz cx="9144000" cy="6858000"/>
  <p:defaultTextStyle>
    <a:defPPr>
      <a:defRPr lang="vi-VN"/>
    </a:defPPr>
    <a:lvl1pPr marL="0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60" d="100"/>
          <a:sy n="160" d="100"/>
        </p:scale>
        <p:origin x="-1560" y="-72"/>
      </p:cViewPr>
      <p:guideLst>
        <p:guide orient="horz" pos="1285"/>
        <p:guide pos="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19D33-DCBF-4D0C-AC0F-C1399A029CA1}" type="datetimeFigureOut">
              <a:rPr lang="vi-VN" smtClean="0"/>
              <a:t>06/11/2017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0510E4-3269-41F5-96D3-7F7EDC8613C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21205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95102" y="500906"/>
            <a:ext cx="2970610" cy="1065577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95102" y="1607576"/>
            <a:ext cx="2970610" cy="738960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0" marR="0" lvl="0" indent="0" algn="ctr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 </a:t>
            </a:r>
            <a:r>
              <a:rPr lang="vi-VN" smtClean="0"/>
              <a:t>/ </a:t>
            </a:r>
            <a:r>
              <a:rPr lang="vi-VN" spc="-15" smtClean="0"/>
              <a:t>Tạo</a:t>
            </a:r>
            <a:r>
              <a:rPr lang="vi-VN" spc="-24" smtClean="0"/>
              <a:t> </a:t>
            </a:r>
            <a:r>
              <a:rPr lang="vi-VN" smtClean="0"/>
              <a:t>bảng</a:t>
            </a:r>
            <a:endParaRPr lang="vi-VN" dirty="0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3738018" y="2897747"/>
            <a:ext cx="148530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8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 hasCustomPrompt="1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100" b="1" i="0" u="none" strike="noStrike" cap="none">
                <a:solidFill>
                  <a:srgbClr val="7030A0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100287" marR="0" lvl="0" indent="-22286" algn="l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0860" marR="0" lvl="1" indent="-33429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01434" marR="0" lvl="2" indent="-44572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02008" marR="0" lvl="3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02581" marR="0" lvl="4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3155" marR="0" lvl="5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3729" marR="0" lvl="6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4302" marR="0" lvl="7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4876" marR="0" lvl="8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 </a:t>
            </a:r>
            <a:r>
              <a:rPr lang="vi-VN" smtClean="0"/>
              <a:t>/ </a:t>
            </a:r>
            <a:r>
              <a:rPr lang="vi-VN" spc="-15" smtClean="0"/>
              <a:t>Tạo</a:t>
            </a:r>
            <a:r>
              <a:rPr lang="vi-VN" spc="-24" smtClean="0"/>
              <a:t> </a:t>
            </a:r>
            <a:r>
              <a:rPr lang="vi-VN" smtClean="0"/>
              <a:t>bảng</a:t>
            </a:r>
            <a:endParaRPr lang="vi-VN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762773" y="2881876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544"/>
              </a:lnSpc>
            </a:pPr>
            <a:r>
              <a:rPr lang="vi-VN" spc="-2" smtClean="0"/>
              <a:t>HTML5 </a:t>
            </a:r>
            <a:r>
              <a:rPr lang="vi-VN" smtClean="0"/>
              <a:t>/ </a:t>
            </a:r>
            <a:r>
              <a:rPr lang="vi-VN" spc="-15" smtClean="0"/>
              <a:t>Tạo</a:t>
            </a:r>
            <a:r>
              <a:rPr lang="vi-VN" spc="-24" smtClean="0"/>
              <a:t> </a:t>
            </a:r>
            <a:r>
              <a:rPr lang="vi-VN" smtClean="0"/>
              <a:t>bảng</a:t>
            </a:r>
            <a:endParaRPr lang="vi-VN" dirty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3738018" y="2900014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/>
            </a:lvl1pPr>
          </a:lstStyle>
          <a:p>
            <a:pPr marL="11143">
              <a:lnSpc>
                <a:spcPts val="544"/>
              </a:lnSpc>
            </a:pPr>
            <a:fld id="{81D60167-4931-47E6-BA6A-407CBD079E47}" type="slidenum">
              <a:rPr lang="vi-VN" smtClean="0"/>
              <a:pPr marL="11143">
                <a:lnSpc>
                  <a:spcPts val="544"/>
                </a:lnSpc>
              </a:pPr>
              <a:t>‹#›</a:t>
            </a:fld>
            <a:endParaRPr lang="vi-V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018140" cy="306666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272306" y="996275"/>
            <a:ext cx="3538380" cy="728005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2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BÀI 09:</a:t>
            </a:r>
          </a:p>
          <a:p>
            <a:pPr algn="ctr">
              <a:buSzPct val="25000"/>
            </a:pPr>
            <a:r>
              <a:rPr lang="en-US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TẠO BẢNG</a:t>
            </a:r>
          </a:p>
        </p:txBody>
      </p:sp>
    </p:spTree>
    <p:extLst>
      <p:ext uri="{BB962C8B-B14F-4D97-AF65-F5344CB8AC3E}">
        <p14:creationId xmlns:p14="http://schemas.microsoft.com/office/powerpoint/2010/main" val="367873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205852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THUỘC TÍNH </a:t>
            </a:r>
            <a:r>
              <a:rPr lang="vi-VN" spc="-4" dirty="0"/>
              <a:t>COLSPAN</a:t>
            </a:r>
            <a:r>
              <a:rPr lang="vi-VN" spc="-24" dirty="0"/>
              <a:t> </a:t>
            </a:r>
            <a:r>
              <a:rPr lang="vi-VN" dirty="0" smtClean="0"/>
              <a:t>2-3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958407" y="536813"/>
            <a:ext cx="1705350" cy="1862263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32315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>
              <a:latin typeface="Courier New"/>
              <a:cs typeface="Courier New"/>
            </a:endParaRPr>
          </a:p>
          <a:p>
            <a:pPr marL="166588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&lt;th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colspan=”2”&gt;IT&lt;/th&gt;</a:t>
            </a:r>
            <a:endParaRPr sz="700">
              <a:latin typeface="Courier New"/>
              <a:cs typeface="Courier New"/>
            </a:endParaRPr>
          </a:p>
          <a:p>
            <a:pPr marL="166588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&lt;th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colspan=”2”&gt;Accounts&lt;/th&gt;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>
              <a:latin typeface="Courier New"/>
              <a:cs typeface="Courier New"/>
            </a:endParaRPr>
          </a:p>
          <a:p>
            <a:pPr marL="166588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&lt;th&gt;Name&lt;/th&gt;</a:t>
            </a:r>
            <a:endParaRPr sz="700">
              <a:latin typeface="Courier New"/>
              <a:cs typeface="Courier New"/>
            </a:endParaRPr>
          </a:p>
          <a:p>
            <a:pPr marL="166588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&lt;th&gt;Location&lt;/th&gt;</a:t>
            </a:r>
            <a:endParaRPr sz="700">
              <a:latin typeface="Courier New"/>
              <a:cs typeface="Courier New"/>
            </a:endParaRPr>
          </a:p>
          <a:p>
            <a:pPr marL="166588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&lt;th&gt;Name&lt;/th&gt;</a:t>
            </a:r>
            <a:endParaRPr sz="700">
              <a:latin typeface="Courier New"/>
              <a:cs typeface="Courier New"/>
            </a:endParaRPr>
          </a:p>
          <a:p>
            <a:pPr marL="166588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&lt;th&gt;Location&lt;/th&gt;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>
              <a:latin typeface="Courier New"/>
              <a:cs typeface="Courier New"/>
            </a:endParaRPr>
          </a:p>
          <a:p>
            <a:pPr marL="166588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&lt;td&gt;David&lt;/td&gt;</a:t>
            </a:r>
            <a:endParaRPr sz="700">
              <a:latin typeface="Courier New"/>
              <a:cs typeface="Courier New"/>
            </a:endParaRPr>
          </a:p>
          <a:p>
            <a:pPr marL="166588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&lt;td&gt;New York&lt;/td&gt;</a:t>
            </a:r>
            <a:endParaRPr sz="700">
              <a:latin typeface="Courier New"/>
              <a:cs typeface="Courier New"/>
            </a:endParaRPr>
          </a:p>
          <a:p>
            <a:pPr marL="166588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&lt;td&gt;John&lt;/td&gt;</a:t>
            </a:r>
            <a:endParaRPr sz="700">
              <a:latin typeface="Courier New"/>
              <a:cs typeface="Courier New"/>
            </a:endParaRPr>
          </a:p>
          <a:p>
            <a:pPr marL="166588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&lt;td&gt;London&lt;/td&gt;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222"/>
              </a:spcBef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205852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THUỘC TÍNH </a:t>
            </a:r>
            <a:r>
              <a:rPr lang="vi-VN" spc="-4" dirty="0"/>
              <a:t>COLSPAN</a:t>
            </a:r>
            <a:r>
              <a:rPr lang="vi-VN" spc="-24" dirty="0"/>
              <a:t> </a:t>
            </a:r>
            <a:r>
              <a:rPr lang="vi-VN" dirty="0" smtClean="0"/>
              <a:t>3-3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29340" y="438474"/>
            <a:ext cx="1544167" cy="110821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R="692815" algn="ctr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>
              <a:latin typeface="Courier New"/>
              <a:cs typeface="Courier New"/>
            </a:endParaRPr>
          </a:p>
          <a:p>
            <a:pPr marL="434019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&lt;td&gt;Katthy&lt;/td&gt;</a:t>
            </a:r>
            <a:endParaRPr sz="700">
              <a:latin typeface="Courier New"/>
              <a:cs typeface="Courier New"/>
            </a:endParaRPr>
          </a:p>
          <a:p>
            <a:pPr marL="434019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&lt;td&gt;New</a:t>
            </a:r>
            <a:r>
              <a:rPr sz="700" spc="-9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Jersey&lt;/td&gt;</a:t>
            </a:r>
            <a:endParaRPr sz="700">
              <a:latin typeface="Courier New"/>
              <a:cs typeface="Courier New"/>
            </a:endParaRPr>
          </a:p>
          <a:p>
            <a:pPr marL="434019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&lt;td&gt;Peter&lt;/td&gt;</a:t>
            </a:r>
            <a:endParaRPr sz="700">
              <a:latin typeface="Courier New"/>
              <a:cs typeface="Courier New"/>
            </a:endParaRPr>
          </a:p>
          <a:p>
            <a:pPr marL="487505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&lt;td&gt;Los</a:t>
            </a:r>
            <a:r>
              <a:rPr sz="700" spc="-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Angeles&lt;/td&gt;</a:t>
            </a:r>
            <a:endParaRPr sz="700">
              <a:latin typeface="Courier New"/>
              <a:cs typeface="Courier New"/>
            </a:endParaRPr>
          </a:p>
          <a:p>
            <a:pPr marR="639328" algn="ctr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>
              <a:latin typeface="Courier New"/>
              <a:cs typeface="Courier New"/>
            </a:endParaRPr>
          </a:p>
          <a:p>
            <a:pPr marR="693093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&lt;/table&gt;</a:t>
            </a:r>
            <a:endParaRPr sz="700">
              <a:latin typeface="Courier New"/>
              <a:cs typeface="Courier New"/>
            </a:endParaRPr>
          </a:p>
          <a:p>
            <a:pPr marL="112265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226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8370" y="2942807"/>
            <a:ext cx="78391" cy="82570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z="500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107" y="2942807"/>
            <a:ext cx="499227" cy="82570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z="500" spc="-2" dirty="0">
                <a:solidFill>
                  <a:srgbClr val="FFFFFF"/>
                </a:solidFill>
                <a:latin typeface="Calibri"/>
                <a:cs typeface="Calibri"/>
              </a:rPr>
              <a:t>HTML5 </a:t>
            </a:r>
            <a:r>
              <a:rPr sz="500" dirty="0">
                <a:solidFill>
                  <a:srgbClr val="FFFFFF"/>
                </a:solidFill>
                <a:latin typeface="Calibri"/>
                <a:cs typeface="Calibri"/>
              </a:rPr>
              <a:t>/ </a:t>
            </a:r>
            <a:r>
              <a:rPr sz="500" spc="-15" dirty="0">
                <a:solidFill>
                  <a:srgbClr val="FFFFFF"/>
                </a:solidFill>
                <a:latin typeface="Calibri"/>
                <a:cs typeface="Calibri"/>
              </a:rPr>
              <a:t>Tạo</a:t>
            </a:r>
            <a:r>
              <a:rPr sz="500" spc="-2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00" dirty="0">
                <a:solidFill>
                  <a:srgbClr val="FFFFFF"/>
                </a:solidFill>
                <a:latin typeface="Calibri"/>
                <a:cs typeface="Calibri"/>
              </a:rPr>
              <a:t>bảng</a:t>
            </a:r>
            <a:endParaRPr sz="5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216084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THUỘC TÍNH </a:t>
            </a:r>
            <a:r>
              <a:rPr lang="vi-VN" spc="-11" dirty="0"/>
              <a:t>ROWSPAN</a:t>
            </a:r>
            <a:r>
              <a:rPr lang="vi-VN" spc="-31" dirty="0"/>
              <a:t> </a:t>
            </a:r>
            <a:r>
              <a:rPr lang="vi-VN" dirty="0" smtClean="0"/>
              <a:t>1-3</a:t>
            </a:r>
            <a:endParaRPr lang="vi-VN" dirty="0"/>
          </a:p>
        </p:txBody>
      </p:sp>
      <p:sp>
        <p:nvSpPr>
          <p:cNvPr id="6" name="object 6"/>
          <p:cNvSpPr txBox="1"/>
          <p:nvPr/>
        </p:nvSpPr>
        <p:spPr>
          <a:xfrm>
            <a:off x="212343" y="316943"/>
            <a:ext cx="3582335" cy="2497871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125916" indent="-120344"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Thuộc tính rowspan gộp hai hoặc nhiều </a:t>
            </a:r>
            <a:r>
              <a:rPr spc="2" dirty="0">
                <a:latin typeface="Calibri"/>
                <a:cs typeface="Calibri"/>
              </a:rPr>
              <a:t>ô </a:t>
            </a:r>
            <a:r>
              <a:rPr dirty="0">
                <a:latin typeface="Calibri"/>
                <a:cs typeface="Calibri"/>
              </a:rPr>
              <a:t>trên nhiều dòng lại </a:t>
            </a:r>
            <a:r>
              <a:rPr spc="2" dirty="0">
                <a:latin typeface="Calibri"/>
                <a:cs typeface="Calibri"/>
              </a:rPr>
              <a:t>làm</a:t>
            </a:r>
            <a:r>
              <a:rPr spc="-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một.</a:t>
            </a:r>
          </a:p>
          <a:p>
            <a:pPr marL="125916" indent="-120344">
              <a:spcBef>
                <a:spcPts val="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Nó cho </a:t>
            </a:r>
            <a:r>
              <a:rPr dirty="0">
                <a:latin typeface="Calibri"/>
                <a:cs typeface="Calibri"/>
              </a:rPr>
              <a:t>phép người </a:t>
            </a:r>
            <a:r>
              <a:rPr spc="2" dirty="0">
                <a:latin typeface="Calibri"/>
                <a:cs typeface="Calibri"/>
              </a:rPr>
              <a:t>dùng </a:t>
            </a:r>
            <a:r>
              <a:rPr dirty="0">
                <a:latin typeface="Calibri"/>
                <a:cs typeface="Calibri"/>
              </a:rPr>
              <a:t>gộp </a:t>
            </a:r>
            <a:r>
              <a:rPr spc="2" dirty="0">
                <a:latin typeface="Calibri"/>
                <a:cs typeface="Calibri"/>
              </a:rPr>
              <a:t>ô theo </a:t>
            </a:r>
            <a:r>
              <a:rPr dirty="0">
                <a:latin typeface="Calibri"/>
                <a:cs typeface="Calibri"/>
              </a:rPr>
              <a:t>chiều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dọc.</a:t>
            </a:r>
          </a:p>
          <a:p>
            <a:pPr marL="125916" indent="-120344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Giống</a:t>
            </a:r>
            <a:r>
              <a:rPr spc="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như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thuộc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colspan,</a:t>
            </a:r>
            <a:r>
              <a:rPr spc="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Thuộc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rowspan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có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thể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bên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trong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phần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</a:t>
            </a:r>
          </a:p>
          <a:p>
            <a:pPr marL="125916">
              <a:spcBef>
                <a:spcPts val="11"/>
              </a:spcBef>
            </a:pPr>
            <a:r>
              <a:rPr dirty="0">
                <a:latin typeface="Calibri"/>
                <a:cs typeface="Calibri"/>
              </a:rPr>
              <a:t>&lt;td&gt; hoặc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&lt;th&gt;.</a:t>
            </a:r>
          </a:p>
          <a:p>
            <a:pPr marL="125916" indent="-120344">
              <a:spcBef>
                <a:spcPts val="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</a:p>
          <a:p>
            <a:pPr marR="2168424" algn="ctr">
              <a:spcBef>
                <a:spcPts val="379"/>
              </a:spcBef>
            </a:pPr>
            <a:r>
              <a:rPr sz="700" spc="-2" dirty="0">
                <a:latin typeface="Courier New"/>
                <a:cs typeface="Courier New"/>
              </a:rPr>
              <a:t>&lt;!DOCTYPE</a:t>
            </a:r>
            <a:r>
              <a:rPr sz="700" spc="-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HTML&gt;</a:t>
            </a:r>
            <a:endParaRPr sz="700" dirty="0">
              <a:latin typeface="Courier New"/>
              <a:cs typeface="Courier New"/>
            </a:endParaRPr>
          </a:p>
          <a:p>
            <a:pPr marL="326489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 dirty="0">
              <a:latin typeface="Courier New"/>
              <a:cs typeface="Courier New"/>
            </a:endParaRPr>
          </a:p>
          <a:p>
            <a:pPr marL="433462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 dirty="0">
              <a:latin typeface="Courier New"/>
              <a:cs typeface="Courier New"/>
            </a:endParaRPr>
          </a:p>
          <a:p>
            <a:pPr marL="540435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&lt;title&gt;Automobile Gallery&lt;/title&gt;</a:t>
            </a:r>
            <a:endParaRPr sz="700" dirty="0">
              <a:latin typeface="Courier New"/>
              <a:cs typeface="Courier New"/>
            </a:endParaRPr>
          </a:p>
          <a:p>
            <a:pPr marL="43346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 dirty="0">
              <a:latin typeface="Courier New"/>
              <a:cs typeface="Courier New"/>
            </a:endParaRPr>
          </a:p>
          <a:p>
            <a:pPr marL="433462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 dirty="0">
              <a:latin typeface="Courier New"/>
              <a:cs typeface="Courier New"/>
            </a:endParaRPr>
          </a:p>
          <a:p>
            <a:pPr marR="1579796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&lt;table border=”1”&gt;</a:t>
            </a:r>
            <a:endParaRPr sz="700" dirty="0">
              <a:latin typeface="Courier New"/>
              <a:cs typeface="Courier New"/>
            </a:endParaRPr>
          </a:p>
          <a:p>
            <a:pPr marL="647407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 dirty="0">
              <a:latin typeface="Courier New"/>
              <a:cs typeface="Courier New"/>
            </a:endParaRPr>
          </a:p>
          <a:p>
            <a:pPr marL="647407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&lt;th&gt;Manufacturer&lt;/th&gt;</a:t>
            </a:r>
            <a:endParaRPr sz="700" dirty="0">
              <a:latin typeface="Courier New"/>
              <a:cs typeface="Courier New"/>
            </a:endParaRPr>
          </a:p>
          <a:p>
            <a:pPr marL="647407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&lt;th&gt;Model&lt;/th&gt;</a:t>
            </a:r>
            <a:endParaRPr sz="700" dirty="0">
              <a:latin typeface="Courier New"/>
              <a:cs typeface="Courier New"/>
            </a:endParaRPr>
          </a:p>
          <a:p>
            <a:pPr marL="647407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&lt;th&gt;Price&lt;/th&gt;</a:t>
            </a:r>
            <a:endParaRPr sz="700" dirty="0">
              <a:latin typeface="Courier New"/>
              <a:cs typeface="Courier New"/>
            </a:endParaRPr>
          </a:p>
          <a:p>
            <a:pPr marL="620664">
              <a:spcBef>
                <a:spcPts val="228"/>
              </a:spcBef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 dirty="0">
              <a:latin typeface="Courier New"/>
              <a:cs typeface="Courier New"/>
            </a:endParaRPr>
          </a:p>
          <a:p>
            <a:pPr marL="647407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 dirty="0">
              <a:latin typeface="Courier New"/>
              <a:cs typeface="Courier New"/>
            </a:endParaRPr>
          </a:p>
          <a:p>
            <a:pPr marL="647407">
              <a:spcBef>
                <a:spcPts val="15"/>
              </a:spcBef>
            </a:pPr>
            <a:r>
              <a:rPr sz="700" dirty="0">
                <a:latin typeface="Courier New"/>
                <a:cs typeface="Courier New"/>
              </a:rPr>
              <a:t>&lt;th</a:t>
            </a:r>
            <a:r>
              <a:rPr sz="700" spc="-2" dirty="0">
                <a:latin typeface="Courier New"/>
                <a:cs typeface="Courier New"/>
              </a:rPr>
              <a:t> rowspan=”3”&gt;Audi&lt;/th&gt;</a:t>
            </a:r>
            <a:endParaRPr sz="700" dirty="0">
              <a:latin typeface="Courier New"/>
              <a:cs typeface="Courier New"/>
            </a:endParaRPr>
          </a:p>
          <a:p>
            <a:pPr marR="1632725" algn="ctr">
              <a:spcBef>
                <a:spcPts val="24"/>
              </a:spcBef>
            </a:pPr>
            <a:r>
              <a:rPr sz="700" spc="-2" dirty="0">
                <a:latin typeface="Courier New"/>
                <a:cs typeface="Courier New"/>
              </a:rPr>
              <a:t>&lt;td&gt;A4&lt;/td&gt;</a:t>
            </a:r>
            <a:endParaRPr sz="700" dirty="0">
              <a:latin typeface="Courier New"/>
              <a:cs typeface="Courier New"/>
            </a:endParaRPr>
          </a:p>
          <a:p>
            <a:pPr marL="647407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&lt;td&gt;34.5&lt;/td&gt;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6183" y="2754734"/>
            <a:ext cx="275607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dirty="0">
                <a:latin typeface="Courier New"/>
                <a:cs typeface="Courier New"/>
              </a:rPr>
              <a:t>&lt;</a:t>
            </a:r>
            <a:r>
              <a:rPr sz="700" spc="-2" dirty="0">
                <a:latin typeface="Courier New"/>
                <a:cs typeface="Courier New"/>
              </a:rPr>
              <a:t>/tr&gt;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216084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THUỘC TÍNH </a:t>
            </a:r>
            <a:r>
              <a:rPr lang="vi-VN" spc="-11" dirty="0"/>
              <a:t>ROWSPAN</a:t>
            </a:r>
            <a:r>
              <a:rPr lang="vi-VN" spc="-31" dirty="0"/>
              <a:t> </a:t>
            </a:r>
            <a:r>
              <a:rPr lang="vi-VN" dirty="0" smtClean="0"/>
              <a:t>2-3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29341" y="394830"/>
            <a:ext cx="1598353" cy="2293150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R="961639" algn="ctr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 dirty="0">
              <a:latin typeface="Courier New"/>
              <a:cs typeface="Courier New"/>
            </a:endParaRPr>
          </a:p>
          <a:p>
            <a:pPr marL="32621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&lt;td&gt;A5&lt;/td&gt;</a:t>
            </a:r>
            <a:endParaRPr sz="700" dirty="0">
              <a:latin typeface="Courier New"/>
              <a:cs typeface="Courier New"/>
            </a:endParaRPr>
          </a:p>
          <a:p>
            <a:pPr marL="326211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&lt;td&gt;42.6&lt;/td&gt;</a:t>
            </a:r>
            <a:endParaRPr sz="700" dirty="0">
              <a:latin typeface="Courier New"/>
              <a:cs typeface="Courier New"/>
            </a:endParaRPr>
          </a:p>
          <a:p>
            <a:pPr marR="908153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 dirty="0">
              <a:latin typeface="Courier New"/>
              <a:cs typeface="Courier New"/>
            </a:endParaRPr>
          </a:p>
          <a:p>
            <a:pPr marR="961639" algn="ctr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 dirty="0">
              <a:latin typeface="Courier New"/>
              <a:cs typeface="Courier New"/>
            </a:endParaRPr>
          </a:p>
          <a:p>
            <a:pPr marL="326211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&lt;td&gt;A6&lt;/td&gt;</a:t>
            </a:r>
            <a:endParaRPr sz="700" dirty="0">
              <a:latin typeface="Courier New"/>
              <a:cs typeface="Courier New"/>
            </a:endParaRPr>
          </a:p>
          <a:p>
            <a:pPr marL="32621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&lt;td&gt;30.75&lt;/td&gt;</a:t>
            </a:r>
            <a:endParaRPr sz="700" dirty="0">
              <a:latin typeface="Courier New"/>
              <a:cs typeface="Courier New"/>
            </a:endParaRPr>
          </a:p>
          <a:p>
            <a:pPr marR="907874" algn="ctr">
              <a:spcBef>
                <a:spcPts val="15"/>
              </a:spcBef>
            </a:pPr>
            <a:r>
              <a:rPr sz="700" dirty="0">
                <a:latin typeface="Courier New"/>
                <a:cs typeface="Courier New"/>
              </a:rPr>
              <a:t>&lt;/tr&gt;</a:t>
            </a:r>
          </a:p>
          <a:p>
            <a:pPr marR="961639" algn="ctr">
              <a:spcBef>
                <a:spcPts val="24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 dirty="0">
              <a:latin typeface="Courier New"/>
              <a:cs typeface="Courier New"/>
            </a:endParaRPr>
          </a:p>
          <a:p>
            <a:pPr marL="32621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&lt;th rowspan=”2”&gt;BMW&lt;/th&gt;</a:t>
            </a:r>
            <a:endParaRPr sz="700" dirty="0">
              <a:latin typeface="Courier New"/>
              <a:cs typeface="Courier New"/>
            </a:endParaRPr>
          </a:p>
          <a:p>
            <a:pPr marL="32621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&lt;td&gt;328i&lt;/td&gt;</a:t>
            </a:r>
            <a:endParaRPr sz="700" dirty="0">
              <a:latin typeface="Courier New"/>
              <a:cs typeface="Courier New"/>
            </a:endParaRPr>
          </a:p>
          <a:p>
            <a:pPr marL="326211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&lt;td&gt;28.25&lt;/td&gt;</a:t>
            </a:r>
            <a:endParaRPr sz="700" dirty="0">
              <a:latin typeface="Courier New"/>
              <a:cs typeface="Courier New"/>
            </a:endParaRPr>
          </a:p>
          <a:p>
            <a:pPr marR="908153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 dirty="0">
              <a:latin typeface="Courier New"/>
              <a:cs typeface="Courier New"/>
            </a:endParaRPr>
          </a:p>
          <a:p>
            <a:pPr marR="961361" algn="ctr">
              <a:spcBef>
                <a:spcPts val="15"/>
              </a:spcBef>
            </a:pPr>
            <a:r>
              <a:rPr sz="700" dirty="0">
                <a:latin typeface="Courier New"/>
                <a:cs typeface="Courier New"/>
              </a:rPr>
              <a:t>&lt;tr&gt;</a:t>
            </a:r>
          </a:p>
          <a:p>
            <a:pPr marL="326211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&lt;td&gt;530d&lt;/td&gt;</a:t>
            </a:r>
            <a:endParaRPr sz="700" dirty="0">
              <a:latin typeface="Courier New"/>
              <a:cs typeface="Courier New"/>
            </a:endParaRPr>
          </a:p>
          <a:p>
            <a:pPr marL="32621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&lt;td&gt;47.5&lt;/td&gt;</a:t>
            </a:r>
            <a:endParaRPr sz="700" dirty="0">
              <a:latin typeface="Courier New"/>
              <a:cs typeface="Courier New"/>
            </a:endParaRPr>
          </a:p>
          <a:p>
            <a:pPr marR="908153" algn="ctr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 dirty="0">
              <a:latin typeface="Courier New"/>
              <a:cs typeface="Courier New"/>
            </a:endParaRPr>
          </a:p>
          <a:p>
            <a:pPr marR="961918" algn="ctr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&lt;/table&gt;</a:t>
            </a:r>
            <a:endParaRPr sz="700" dirty="0">
              <a:latin typeface="Courier New"/>
              <a:cs typeface="Courier New"/>
            </a:endParaRPr>
          </a:p>
          <a:p>
            <a:pPr marL="557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 dirty="0">
              <a:latin typeface="Courier New"/>
              <a:cs typeface="Courier New"/>
            </a:endParaRPr>
          </a:p>
          <a:p>
            <a:pPr marL="5571">
              <a:spcBef>
                <a:spcPts val="223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216084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THUỘC TÍNH </a:t>
            </a:r>
            <a:r>
              <a:rPr lang="vi-VN" spc="-11" dirty="0"/>
              <a:t>ROWSPAN</a:t>
            </a:r>
            <a:r>
              <a:rPr lang="vi-VN" spc="-31" dirty="0"/>
              <a:t> </a:t>
            </a:r>
            <a:r>
              <a:rPr lang="en-US" dirty="0" smtClean="0"/>
              <a:t>3</a:t>
            </a:r>
            <a:r>
              <a:rPr lang="vi-VN" dirty="0" smtClean="0"/>
              <a:t>-3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14</a:t>
            </a:fld>
            <a:endParaRPr dirty="0"/>
          </a:p>
        </p:txBody>
      </p:sp>
      <p:sp>
        <p:nvSpPr>
          <p:cNvPr id="7" name="object 3"/>
          <p:cNvSpPr/>
          <p:nvPr/>
        </p:nvSpPr>
        <p:spPr>
          <a:xfrm>
            <a:off x="1023210" y="612140"/>
            <a:ext cx="1452298" cy="1640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6384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600" y="65840"/>
            <a:ext cx="148805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CĂN </a:t>
            </a:r>
            <a:r>
              <a:rPr lang="vi-VN" spc="-4" dirty="0"/>
              <a:t>LỀ </a:t>
            </a:r>
            <a:r>
              <a:rPr lang="vi-VN" spc="-9" dirty="0"/>
              <a:t>NGANG</a:t>
            </a:r>
            <a:r>
              <a:rPr lang="vi-VN" spc="-26" dirty="0"/>
              <a:t> </a:t>
            </a:r>
            <a:r>
              <a:rPr lang="vi-VN" spc="-2" dirty="0"/>
              <a:t>1-4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468287"/>
            <a:ext cx="3418402" cy="499194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Căn lề ngang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văn bản dọc </a:t>
            </a:r>
            <a:r>
              <a:rPr spc="2" dirty="0">
                <a:latin typeface="Calibri"/>
                <a:cs typeface="Calibri"/>
              </a:rPr>
              <a:t>theo </a:t>
            </a:r>
            <a:r>
              <a:rPr dirty="0">
                <a:latin typeface="Calibri"/>
                <a:cs typeface="Calibri"/>
              </a:rPr>
              <a:t>bên </a:t>
            </a:r>
            <a:r>
              <a:rPr spc="-2" dirty="0">
                <a:latin typeface="Calibri"/>
                <a:cs typeface="Calibri"/>
              </a:rPr>
              <a:t>trái, </a:t>
            </a:r>
            <a:r>
              <a:rPr dirty="0">
                <a:latin typeface="Calibri"/>
                <a:cs typeface="Calibri"/>
              </a:rPr>
              <a:t>bên phải, hoặc vị trí trung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tâm.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HTML, </a:t>
            </a:r>
            <a:r>
              <a:rPr spc="2" dirty="0">
                <a:latin typeface="Calibri"/>
                <a:cs typeface="Calibri"/>
              </a:rPr>
              <a:t>theo mặc định, dữ </a:t>
            </a:r>
            <a:r>
              <a:rPr dirty="0">
                <a:latin typeface="Calibri"/>
                <a:cs typeface="Calibri"/>
              </a:rPr>
              <a:t>liệu trong bảng được căn </a:t>
            </a:r>
            <a:r>
              <a:rPr spc="2" dirty="0">
                <a:latin typeface="Calibri"/>
                <a:cs typeface="Calibri"/>
              </a:rPr>
              <a:t>ở </a:t>
            </a:r>
            <a:r>
              <a:rPr dirty="0">
                <a:latin typeface="Calibri"/>
                <a:cs typeface="Calibri"/>
              </a:rPr>
              <a:t>phía bên </a:t>
            </a:r>
            <a:r>
              <a:rPr spc="-2" dirty="0">
                <a:latin typeface="Calibri"/>
                <a:cs typeface="Calibri"/>
              </a:rPr>
              <a:t>trái </a:t>
            </a:r>
            <a:r>
              <a:rPr dirty="0">
                <a:latin typeface="Calibri"/>
                <a:cs typeface="Calibri"/>
              </a:rPr>
              <a:t>của</a:t>
            </a:r>
            <a:r>
              <a:rPr spc="-9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ô.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HTML5 đã </a:t>
            </a:r>
            <a:r>
              <a:rPr spc="-2" dirty="0">
                <a:latin typeface="Calibri"/>
                <a:cs typeface="Calibri"/>
              </a:rPr>
              <a:t>ngăn </a:t>
            </a:r>
            <a:r>
              <a:rPr dirty="0">
                <a:latin typeface="Calibri"/>
                <a:cs typeface="Calibri"/>
              </a:rPr>
              <a:t>cấm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align.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Bốn </a:t>
            </a:r>
            <a:r>
              <a:rPr dirty="0">
                <a:latin typeface="Calibri"/>
                <a:cs typeface="Calibri"/>
              </a:rPr>
              <a:t>giá trị có thể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thiết lập các liên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ngang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-6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98" y="1230061"/>
            <a:ext cx="3300678" cy="275463"/>
          </a:xfrm>
          <a:custGeom>
            <a:avLst/>
            <a:gdLst/>
            <a:ahLst/>
            <a:cxnLst/>
            <a:rect l="l" t="t" r="r" b="b"/>
            <a:pathLst>
              <a:path w="7620000" h="617220">
                <a:moveTo>
                  <a:pt x="0" y="617220"/>
                </a:moveTo>
                <a:lnTo>
                  <a:pt x="7620000" y="617220"/>
                </a:lnTo>
                <a:lnTo>
                  <a:pt x="7620000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0398" y="1230061"/>
            <a:ext cx="3300678" cy="275463"/>
          </a:xfrm>
          <a:custGeom>
            <a:avLst/>
            <a:gdLst/>
            <a:ahLst/>
            <a:cxnLst/>
            <a:rect l="l" t="t" r="r" b="b"/>
            <a:pathLst>
              <a:path w="7620000" h="617220">
                <a:moveTo>
                  <a:pt x="0" y="617220"/>
                </a:moveTo>
                <a:lnTo>
                  <a:pt x="7620000" y="617220"/>
                </a:lnTo>
                <a:lnTo>
                  <a:pt x="7620000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9418" y="1171567"/>
            <a:ext cx="2863888" cy="161254"/>
          </a:xfrm>
          <a:custGeom>
            <a:avLst/>
            <a:gdLst/>
            <a:ahLst/>
            <a:cxnLst/>
            <a:rect l="l" t="t" r="r" b="b"/>
            <a:pathLst>
              <a:path w="6611620" h="361314">
                <a:moveTo>
                  <a:pt x="6550913" y="0"/>
                </a:moveTo>
                <a:lnTo>
                  <a:pt x="60197" y="0"/>
                </a:lnTo>
                <a:lnTo>
                  <a:pt x="36765" y="4726"/>
                </a:lnTo>
                <a:lnTo>
                  <a:pt x="17630" y="17621"/>
                </a:lnTo>
                <a:lnTo>
                  <a:pt x="4730" y="36754"/>
                </a:lnTo>
                <a:lnTo>
                  <a:pt x="0" y="60198"/>
                </a:lnTo>
                <a:lnTo>
                  <a:pt x="0" y="300989"/>
                </a:lnTo>
                <a:lnTo>
                  <a:pt x="4730" y="324433"/>
                </a:lnTo>
                <a:lnTo>
                  <a:pt x="17630" y="343566"/>
                </a:lnTo>
                <a:lnTo>
                  <a:pt x="36765" y="356461"/>
                </a:lnTo>
                <a:lnTo>
                  <a:pt x="60197" y="361188"/>
                </a:lnTo>
                <a:lnTo>
                  <a:pt x="6550913" y="361188"/>
                </a:lnTo>
                <a:lnTo>
                  <a:pt x="6574357" y="356461"/>
                </a:lnTo>
                <a:lnTo>
                  <a:pt x="6593490" y="343566"/>
                </a:lnTo>
                <a:lnTo>
                  <a:pt x="6606385" y="324433"/>
                </a:lnTo>
                <a:lnTo>
                  <a:pt x="6611111" y="300989"/>
                </a:lnTo>
                <a:lnTo>
                  <a:pt x="6611111" y="60198"/>
                </a:lnTo>
                <a:lnTo>
                  <a:pt x="6606385" y="36754"/>
                </a:lnTo>
                <a:lnTo>
                  <a:pt x="6593490" y="17621"/>
                </a:lnTo>
                <a:lnTo>
                  <a:pt x="6574357" y="4726"/>
                </a:lnTo>
                <a:lnTo>
                  <a:pt x="6550913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9418" y="1171567"/>
            <a:ext cx="2863888" cy="161254"/>
          </a:xfrm>
          <a:custGeom>
            <a:avLst/>
            <a:gdLst/>
            <a:ahLst/>
            <a:cxnLst/>
            <a:rect l="l" t="t" r="r" b="b"/>
            <a:pathLst>
              <a:path w="6611620" h="361314">
                <a:moveTo>
                  <a:pt x="0" y="60198"/>
                </a:moveTo>
                <a:lnTo>
                  <a:pt x="4730" y="36754"/>
                </a:lnTo>
                <a:lnTo>
                  <a:pt x="17630" y="17621"/>
                </a:lnTo>
                <a:lnTo>
                  <a:pt x="36765" y="4726"/>
                </a:lnTo>
                <a:lnTo>
                  <a:pt x="60197" y="0"/>
                </a:lnTo>
                <a:lnTo>
                  <a:pt x="6550913" y="0"/>
                </a:lnTo>
                <a:lnTo>
                  <a:pt x="6574357" y="4726"/>
                </a:lnTo>
                <a:lnTo>
                  <a:pt x="6593490" y="17621"/>
                </a:lnTo>
                <a:lnTo>
                  <a:pt x="6606385" y="36754"/>
                </a:lnTo>
                <a:lnTo>
                  <a:pt x="6611111" y="60198"/>
                </a:lnTo>
                <a:lnTo>
                  <a:pt x="6611111" y="300989"/>
                </a:lnTo>
                <a:lnTo>
                  <a:pt x="6606385" y="324433"/>
                </a:lnTo>
                <a:lnTo>
                  <a:pt x="6593490" y="343566"/>
                </a:lnTo>
                <a:lnTo>
                  <a:pt x="6574357" y="356461"/>
                </a:lnTo>
                <a:lnTo>
                  <a:pt x="6550913" y="361188"/>
                </a:lnTo>
                <a:lnTo>
                  <a:pt x="60197" y="361188"/>
                </a:lnTo>
                <a:lnTo>
                  <a:pt x="36765" y="356461"/>
                </a:lnTo>
                <a:lnTo>
                  <a:pt x="17630" y="343566"/>
                </a:lnTo>
                <a:lnTo>
                  <a:pt x="4730" y="324433"/>
                </a:lnTo>
                <a:lnTo>
                  <a:pt x="0" y="300989"/>
                </a:lnTo>
                <a:lnTo>
                  <a:pt x="0" y="60198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0398" y="1612308"/>
            <a:ext cx="3300678" cy="374086"/>
          </a:xfrm>
          <a:custGeom>
            <a:avLst/>
            <a:gdLst/>
            <a:ahLst/>
            <a:cxnLst/>
            <a:rect l="l" t="t" r="r" b="b"/>
            <a:pathLst>
              <a:path w="7620000" h="838200">
                <a:moveTo>
                  <a:pt x="0" y="838199"/>
                </a:moveTo>
                <a:lnTo>
                  <a:pt x="7620000" y="838199"/>
                </a:lnTo>
                <a:lnTo>
                  <a:pt x="7620000" y="0"/>
                </a:lnTo>
                <a:lnTo>
                  <a:pt x="0" y="0"/>
                </a:lnTo>
                <a:lnTo>
                  <a:pt x="0" y="838199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0398" y="1612308"/>
            <a:ext cx="3300678" cy="374086"/>
          </a:xfrm>
          <a:custGeom>
            <a:avLst/>
            <a:gdLst/>
            <a:ahLst/>
            <a:cxnLst/>
            <a:rect l="l" t="t" r="r" b="b"/>
            <a:pathLst>
              <a:path w="7620000" h="838200">
                <a:moveTo>
                  <a:pt x="0" y="838199"/>
                </a:moveTo>
                <a:lnTo>
                  <a:pt x="7620000" y="838199"/>
                </a:lnTo>
                <a:lnTo>
                  <a:pt x="7620000" y="0"/>
                </a:lnTo>
                <a:lnTo>
                  <a:pt x="0" y="0"/>
                </a:lnTo>
                <a:lnTo>
                  <a:pt x="0" y="838199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4699" y="1549734"/>
            <a:ext cx="2869664" cy="162671"/>
          </a:xfrm>
          <a:custGeom>
            <a:avLst/>
            <a:gdLst/>
            <a:ahLst/>
            <a:cxnLst/>
            <a:rect l="l" t="t" r="r" b="b"/>
            <a:pathLst>
              <a:path w="6624955" h="364489">
                <a:moveTo>
                  <a:pt x="6564122" y="0"/>
                </a:moveTo>
                <a:lnTo>
                  <a:pt x="60706" y="0"/>
                </a:lnTo>
                <a:lnTo>
                  <a:pt x="37076" y="4770"/>
                </a:lnTo>
                <a:lnTo>
                  <a:pt x="17780" y="17780"/>
                </a:lnTo>
                <a:lnTo>
                  <a:pt x="4770" y="37076"/>
                </a:lnTo>
                <a:lnTo>
                  <a:pt x="0" y="60705"/>
                </a:lnTo>
                <a:lnTo>
                  <a:pt x="0" y="303529"/>
                </a:lnTo>
                <a:lnTo>
                  <a:pt x="4770" y="327159"/>
                </a:lnTo>
                <a:lnTo>
                  <a:pt x="17780" y="346456"/>
                </a:lnTo>
                <a:lnTo>
                  <a:pt x="37076" y="359465"/>
                </a:lnTo>
                <a:lnTo>
                  <a:pt x="60706" y="364235"/>
                </a:lnTo>
                <a:lnTo>
                  <a:pt x="6564122" y="364235"/>
                </a:lnTo>
                <a:lnTo>
                  <a:pt x="6587751" y="359465"/>
                </a:lnTo>
                <a:lnTo>
                  <a:pt x="6607048" y="346456"/>
                </a:lnTo>
                <a:lnTo>
                  <a:pt x="6620057" y="327159"/>
                </a:lnTo>
                <a:lnTo>
                  <a:pt x="6624828" y="303529"/>
                </a:lnTo>
                <a:lnTo>
                  <a:pt x="6624828" y="60705"/>
                </a:lnTo>
                <a:lnTo>
                  <a:pt x="6620057" y="37076"/>
                </a:lnTo>
                <a:lnTo>
                  <a:pt x="6607048" y="17780"/>
                </a:lnTo>
                <a:lnTo>
                  <a:pt x="6587751" y="4770"/>
                </a:lnTo>
                <a:lnTo>
                  <a:pt x="656412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4699" y="1549734"/>
            <a:ext cx="2869664" cy="162671"/>
          </a:xfrm>
          <a:custGeom>
            <a:avLst/>
            <a:gdLst/>
            <a:ahLst/>
            <a:cxnLst/>
            <a:rect l="l" t="t" r="r" b="b"/>
            <a:pathLst>
              <a:path w="6624955" h="364489">
                <a:moveTo>
                  <a:pt x="0" y="60705"/>
                </a:moveTo>
                <a:lnTo>
                  <a:pt x="4770" y="37076"/>
                </a:lnTo>
                <a:lnTo>
                  <a:pt x="17780" y="17780"/>
                </a:lnTo>
                <a:lnTo>
                  <a:pt x="37076" y="4770"/>
                </a:lnTo>
                <a:lnTo>
                  <a:pt x="60706" y="0"/>
                </a:lnTo>
                <a:lnTo>
                  <a:pt x="6564122" y="0"/>
                </a:lnTo>
                <a:lnTo>
                  <a:pt x="6587751" y="4770"/>
                </a:lnTo>
                <a:lnTo>
                  <a:pt x="6607048" y="17780"/>
                </a:lnTo>
                <a:lnTo>
                  <a:pt x="6620057" y="37076"/>
                </a:lnTo>
                <a:lnTo>
                  <a:pt x="6624828" y="60705"/>
                </a:lnTo>
                <a:lnTo>
                  <a:pt x="6624828" y="303529"/>
                </a:lnTo>
                <a:lnTo>
                  <a:pt x="6620057" y="327159"/>
                </a:lnTo>
                <a:lnTo>
                  <a:pt x="6607048" y="346455"/>
                </a:lnTo>
                <a:lnTo>
                  <a:pt x="6587751" y="359465"/>
                </a:lnTo>
                <a:lnTo>
                  <a:pt x="6564122" y="364235"/>
                </a:lnTo>
                <a:lnTo>
                  <a:pt x="60706" y="364235"/>
                </a:lnTo>
                <a:lnTo>
                  <a:pt x="37076" y="359465"/>
                </a:lnTo>
                <a:lnTo>
                  <a:pt x="17780" y="346456"/>
                </a:lnTo>
                <a:lnTo>
                  <a:pt x="4770" y="327159"/>
                </a:lnTo>
                <a:lnTo>
                  <a:pt x="0" y="303529"/>
                </a:lnTo>
                <a:lnTo>
                  <a:pt x="0" y="6070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0398" y="2119705"/>
            <a:ext cx="3300678" cy="275463"/>
          </a:xfrm>
          <a:custGeom>
            <a:avLst/>
            <a:gdLst/>
            <a:ahLst/>
            <a:cxnLst/>
            <a:rect l="l" t="t" r="r" b="b"/>
            <a:pathLst>
              <a:path w="7620000" h="617220">
                <a:moveTo>
                  <a:pt x="0" y="617219"/>
                </a:moveTo>
                <a:lnTo>
                  <a:pt x="7620000" y="617219"/>
                </a:lnTo>
                <a:lnTo>
                  <a:pt x="7620000" y="0"/>
                </a:lnTo>
                <a:lnTo>
                  <a:pt x="0" y="0"/>
                </a:lnTo>
                <a:lnTo>
                  <a:pt x="0" y="617219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0398" y="2119705"/>
            <a:ext cx="3300678" cy="275463"/>
          </a:xfrm>
          <a:custGeom>
            <a:avLst/>
            <a:gdLst/>
            <a:ahLst/>
            <a:cxnLst/>
            <a:rect l="l" t="t" r="r" b="b"/>
            <a:pathLst>
              <a:path w="7620000" h="617220">
                <a:moveTo>
                  <a:pt x="0" y="617219"/>
                </a:moveTo>
                <a:lnTo>
                  <a:pt x="7620000" y="617219"/>
                </a:lnTo>
                <a:lnTo>
                  <a:pt x="7620000" y="0"/>
                </a:lnTo>
                <a:lnTo>
                  <a:pt x="0" y="0"/>
                </a:lnTo>
                <a:lnTo>
                  <a:pt x="0" y="617219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9418" y="2027204"/>
            <a:ext cx="2310474" cy="185059"/>
          </a:xfrm>
          <a:custGeom>
            <a:avLst/>
            <a:gdLst/>
            <a:ahLst/>
            <a:cxnLst/>
            <a:rect l="l" t="t" r="r" b="b"/>
            <a:pathLst>
              <a:path w="5334000" h="414654">
                <a:moveTo>
                  <a:pt x="5264912" y="0"/>
                </a:moveTo>
                <a:lnTo>
                  <a:pt x="69087" y="0"/>
                </a:lnTo>
                <a:lnTo>
                  <a:pt x="42198" y="5437"/>
                </a:lnTo>
                <a:lnTo>
                  <a:pt x="20237" y="20256"/>
                </a:lnTo>
                <a:lnTo>
                  <a:pt x="5430" y="42219"/>
                </a:lnTo>
                <a:lnTo>
                  <a:pt x="0" y="69088"/>
                </a:lnTo>
                <a:lnTo>
                  <a:pt x="0" y="345440"/>
                </a:lnTo>
                <a:lnTo>
                  <a:pt x="5430" y="372308"/>
                </a:lnTo>
                <a:lnTo>
                  <a:pt x="20237" y="394271"/>
                </a:lnTo>
                <a:lnTo>
                  <a:pt x="42198" y="409090"/>
                </a:lnTo>
                <a:lnTo>
                  <a:pt x="69087" y="414528"/>
                </a:lnTo>
                <a:lnTo>
                  <a:pt x="5264912" y="414528"/>
                </a:lnTo>
                <a:lnTo>
                  <a:pt x="5291780" y="409090"/>
                </a:lnTo>
                <a:lnTo>
                  <a:pt x="5313743" y="394271"/>
                </a:lnTo>
                <a:lnTo>
                  <a:pt x="5328562" y="372308"/>
                </a:lnTo>
                <a:lnTo>
                  <a:pt x="5334000" y="345440"/>
                </a:lnTo>
                <a:lnTo>
                  <a:pt x="5334000" y="69088"/>
                </a:lnTo>
                <a:lnTo>
                  <a:pt x="5328562" y="42219"/>
                </a:lnTo>
                <a:lnTo>
                  <a:pt x="5313743" y="20256"/>
                </a:lnTo>
                <a:lnTo>
                  <a:pt x="5291780" y="5437"/>
                </a:lnTo>
                <a:lnTo>
                  <a:pt x="526491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9418" y="2027204"/>
            <a:ext cx="2310474" cy="185059"/>
          </a:xfrm>
          <a:custGeom>
            <a:avLst/>
            <a:gdLst/>
            <a:ahLst/>
            <a:cxnLst/>
            <a:rect l="l" t="t" r="r" b="b"/>
            <a:pathLst>
              <a:path w="5334000" h="414654">
                <a:moveTo>
                  <a:pt x="0" y="69088"/>
                </a:moveTo>
                <a:lnTo>
                  <a:pt x="5430" y="42219"/>
                </a:lnTo>
                <a:lnTo>
                  <a:pt x="20237" y="20256"/>
                </a:lnTo>
                <a:lnTo>
                  <a:pt x="42198" y="5437"/>
                </a:lnTo>
                <a:lnTo>
                  <a:pt x="69087" y="0"/>
                </a:lnTo>
                <a:lnTo>
                  <a:pt x="5264912" y="0"/>
                </a:lnTo>
                <a:lnTo>
                  <a:pt x="5291780" y="5437"/>
                </a:lnTo>
                <a:lnTo>
                  <a:pt x="5313743" y="20256"/>
                </a:lnTo>
                <a:lnTo>
                  <a:pt x="5328562" y="42219"/>
                </a:lnTo>
                <a:lnTo>
                  <a:pt x="5334000" y="69088"/>
                </a:lnTo>
                <a:lnTo>
                  <a:pt x="5334000" y="345440"/>
                </a:lnTo>
                <a:lnTo>
                  <a:pt x="5328562" y="372308"/>
                </a:lnTo>
                <a:lnTo>
                  <a:pt x="5313743" y="394271"/>
                </a:lnTo>
                <a:lnTo>
                  <a:pt x="5291780" y="409090"/>
                </a:lnTo>
                <a:lnTo>
                  <a:pt x="5264912" y="414528"/>
                </a:lnTo>
                <a:lnTo>
                  <a:pt x="69087" y="414528"/>
                </a:lnTo>
                <a:lnTo>
                  <a:pt x="42198" y="409090"/>
                </a:lnTo>
                <a:lnTo>
                  <a:pt x="20237" y="394271"/>
                </a:lnTo>
                <a:lnTo>
                  <a:pt x="5430" y="372308"/>
                </a:lnTo>
                <a:lnTo>
                  <a:pt x="0" y="345440"/>
                </a:lnTo>
                <a:lnTo>
                  <a:pt x="0" y="6908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0398" y="2520996"/>
            <a:ext cx="3300678" cy="275463"/>
          </a:xfrm>
          <a:custGeom>
            <a:avLst/>
            <a:gdLst/>
            <a:ahLst/>
            <a:cxnLst/>
            <a:rect l="l" t="t" r="r" b="b"/>
            <a:pathLst>
              <a:path w="7620000" h="617220">
                <a:moveTo>
                  <a:pt x="0" y="617220"/>
                </a:moveTo>
                <a:lnTo>
                  <a:pt x="7620000" y="617220"/>
                </a:lnTo>
                <a:lnTo>
                  <a:pt x="7620000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0398" y="2520996"/>
            <a:ext cx="3300678" cy="275463"/>
          </a:xfrm>
          <a:custGeom>
            <a:avLst/>
            <a:gdLst/>
            <a:ahLst/>
            <a:cxnLst/>
            <a:rect l="l" t="t" r="r" b="b"/>
            <a:pathLst>
              <a:path w="7620000" h="617220">
                <a:moveTo>
                  <a:pt x="0" y="617220"/>
                </a:moveTo>
                <a:lnTo>
                  <a:pt x="7620000" y="617220"/>
                </a:lnTo>
                <a:lnTo>
                  <a:pt x="7620000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9418" y="2429175"/>
            <a:ext cx="2310474" cy="184492"/>
          </a:xfrm>
          <a:custGeom>
            <a:avLst/>
            <a:gdLst/>
            <a:ahLst/>
            <a:cxnLst/>
            <a:rect l="l" t="t" r="r" b="b"/>
            <a:pathLst>
              <a:path w="5334000" h="413385">
                <a:moveTo>
                  <a:pt x="5265166" y="0"/>
                </a:moveTo>
                <a:lnTo>
                  <a:pt x="68834" y="0"/>
                </a:lnTo>
                <a:lnTo>
                  <a:pt x="42042" y="5415"/>
                </a:lnTo>
                <a:lnTo>
                  <a:pt x="20162" y="20177"/>
                </a:lnTo>
                <a:lnTo>
                  <a:pt x="5410" y="42058"/>
                </a:lnTo>
                <a:lnTo>
                  <a:pt x="0" y="68834"/>
                </a:lnTo>
                <a:lnTo>
                  <a:pt x="0" y="344170"/>
                </a:lnTo>
                <a:lnTo>
                  <a:pt x="5410" y="370961"/>
                </a:lnTo>
                <a:lnTo>
                  <a:pt x="20162" y="392841"/>
                </a:lnTo>
                <a:lnTo>
                  <a:pt x="42042" y="407593"/>
                </a:lnTo>
                <a:lnTo>
                  <a:pt x="68834" y="413004"/>
                </a:lnTo>
                <a:lnTo>
                  <a:pt x="5265166" y="413004"/>
                </a:lnTo>
                <a:lnTo>
                  <a:pt x="5291941" y="407593"/>
                </a:lnTo>
                <a:lnTo>
                  <a:pt x="5313822" y="392841"/>
                </a:lnTo>
                <a:lnTo>
                  <a:pt x="5328584" y="370961"/>
                </a:lnTo>
                <a:lnTo>
                  <a:pt x="5334000" y="344170"/>
                </a:lnTo>
                <a:lnTo>
                  <a:pt x="5334000" y="68834"/>
                </a:lnTo>
                <a:lnTo>
                  <a:pt x="5328584" y="42058"/>
                </a:lnTo>
                <a:lnTo>
                  <a:pt x="5313822" y="20177"/>
                </a:lnTo>
                <a:lnTo>
                  <a:pt x="5291941" y="5415"/>
                </a:lnTo>
                <a:lnTo>
                  <a:pt x="526516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9418" y="2429175"/>
            <a:ext cx="2310474" cy="184492"/>
          </a:xfrm>
          <a:custGeom>
            <a:avLst/>
            <a:gdLst/>
            <a:ahLst/>
            <a:cxnLst/>
            <a:rect l="l" t="t" r="r" b="b"/>
            <a:pathLst>
              <a:path w="5334000" h="413385">
                <a:moveTo>
                  <a:pt x="0" y="68834"/>
                </a:moveTo>
                <a:lnTo>
                  <a:pt x="5410" y="42058"/>
                </a:lnTo>
                <a:lnTo>
                  <a:pt x="20162" y="20177"/>
                </a:lnTo>
                <a:lnTo>
                  <a:pt x="42042" y="5415"/>
                </a:lnTo>
                <a:lnTo>
                  <a:pt x="68834" y="0"/>
                </a:lnTo>
                <a:lnTo>
                  <a:pt x="5265166" y="0"/>
                </a:lnTo>
                <a:lnTo>
                  <a:pt x="5291941" y="5415"/>
                </a:lnTo>
                <a:lnTo>
                  <a:pt x="5313822" y="20177"/>
                </a:lnTo>
                <a:lnTo>
                  <a:pt x="5328584" y="42058"/>
                </a:lnTo>
                <a:lnTo>
                  <a:pt x="5334000" y="68834"/>
                </a:lnTo>
                <a:lnTo>
                  <a:pt x="5334000" y="344170"/>
                </a:lnTo>
                <a:lnTo>
                  <a:pt x="5328584" y="370961"/>
                </a:lnTo>
                <a:lnTo>
                  <a:pt x="5313822" y="392841"/>
                </a:lnTo>
                <a:lnTo>
                  <a:pt x="5291941" y="407593"/>
                </a:lnTo>
                <a:lnTo>
                  <a:pt x="5265166" y="413004"/>
                </a:lnTo>
                <a:lnTo>
                  <a:pt x="68834" y="413004"/>
                </a:lnTo>
                <a:lnTo>
                  <a:pt x="42042" y="407593"/>
                </a:lnTo>
                <a:lnTo>
                  <a:pt x="20162" y="392841"/>
                </a:lnTo>
                <a:lnTo>
                  <a:pt x="5410" y="370961"/>
                </a:lnTo>
                <a:lnTo>
                  <a:pt x="0" y="344170"/>
                </a:lnTo>
                <a:lnTo>
                  <a:pt x="0" y="6883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18646" y="1128978"/>
            <a:ext cx="3112430" cy="1654480"/>
          </a:xfrm>
          <a:prstGeom prst="rect">
            <a:avLst/>
          </a:prstGeom>
        </p:spPr>
        <p:txBody>
          <a:bodyPr vert="horz" wrap="square" lIns="0" tIns="50979" rIns="0" bIns="0" rtlCol="0">
            <a:spAutoFit/>
          </a:bodyPr>
          <a:lstStyle/>
          <a:p>
            <a:pPr marL="5571">
              <a:spcBef>
                <a:spcPts val="401"/>
              </a:spcBef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left:</a:t>
            </a:r>
            <a:endParaRPr dirty="0">
              <a:latin typeface="Arial"/>
              <a:cs typeface="Arial"/>
            </a:endParaRPr>
          </a:p>
          <a:p>
            <a:pPr marL="144023" indent="-75494">
              <a:spcBef>
                <a:spcPts val="316"/>
              </a:spcBef>
              <a:buChar char="•"/>
              <a:tabLst>
                <a:tab pos="144302" algn="l"/>
              </a:tabLst>
            </a:pPr>
            <a:r>
              <a:rPr sz="700" spc="-4" dirty="0">
                <a:latin typeface="Arial"/>
                <a:cs typeface="Arial"/>
              </a:rPr>
              <a:t>Căn </a:t>
            </a:r>
            <a:r>
              <a:rPr sz="700" spc="-2" dirty="0">
                <a:latin typeface="Arial"/>
                <a:cs typeface="Arial"/>
              </a:rPr>
              <a:t>dữ liệu trong ô về </a:t>
            </a:r>
            <a:r>
              <a:rPr sz="700" spc="-4" dirty="0">
                <a:latin typeface="Arial"/>
                <a:cs typeface="Arial"/>
              </a:rPr>
              <a:t>bên </a:t>
            </a:r>
            <a:r>
              <a:rPr sz="700" spc="-2" dirty="0">
                <a:latin typeface="Arial"/>
                <a:cs typeface="Arial"/>
              </a:rPr>
              <a:t>trái, </a:t>
            </a:r>
            <a:r>
              <a:rPr sz="700" spc="-4" dirty="0">
                <a:latin typeface="Arial"/>
                <a:cs typeface="Arial"/>
              </a:rPr>
              <a:t>đây </a:t>
            </a:r>
            <a:r>
              <a:rPr sz="700" spc="-2" dirty="0">
                <a:latin typeface="Arial"/>
                <a:cs typeface="Arial"/>
              </a:rPr>
              <a:t>là giá trị mặc</a:t>
            </a:r>
            <a:r>
              <a:rPr sz="700" spc="35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định.</a:t>
            </a:r>
            <a:endParaRPr sz="700" dirty="0">
              <a:latin typeface="Arial"/>
              <a:cs typeface="Arial"/>
            </a:endParaRPr>
          </a:p>
          <a:p>
            <a:pPr>
              <a:spcBef>
                <a:spcPts val="18"/>
              </a:spcBef>
              <a:buFont typeface="Arial"/>
              <a:buChar char="•"/>
            </a:pPr>
            <a:endParaRPr sz="700" dirty="0">
              <a:latin typeface="Times New Roman"/>
              <a:cs typeface="Times New Roman"/>
            </a:endParaRPr>
          </a:p>
          <a:p>
            <a:pPr marL="10586">
              <a:spcBef>
                <a:spcPts val="2"/>
              </a:spcBef>
            </a:pPr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center:</a:t>
            </a:r>
            <a:endParaRPr dirty="0">
              <a:latin typeface="Arial"/>
              <a:cs typeface="Arial"/>
            </a:endParaRPr>
          </a:p>
          <a:p>
            <a:pPr marL="144023" indent="-75494">
              <a:lnSpc>
                <a:spcPts val="785"/>
              </a:lnSpc>
              <a:spcBef>
                <a:spcPts val="342"/>
              </a:spcBef>
              <a:buChar char="•"/>
              <a:tabLst>
                <a:tab pos="144302" algn="l"/>
              </a:tabLst>
            </a:pPr>
            <a:r>
              <a:rPr sz="700" spc="-4" dirty="0">
                <a:latin typeface="Arial"/>
                <a:cs typeface="Arial"/>
              </a:rPr>
              <a:t>Căn </a:t>
            </a:r>
            <a:r>
              <a:rPr sz="700" spc="-2" dirty="0">
                <a:latin typeface="Arial"/>
                <a:cs typeface="Arial"/>
              </a:rPr>
              <a:t>dữ liệu trong ô vào giữa, </a:t>
            </a:r>
            <a:r>
              <a:rPr sz="700" spc="-4" dirty="0">
                <a:latin typeface="Arial"/>
                <a:cs typeface="Arial"/>
              </a:rPr>
              <a:t>đây </a:t>
            </a:r>
            <a:r>
              <a:rPr sz="700" spc="-2" dirty="0">
                <a:latin typeface="Arial"/>
                <a:cs typeface="Arial"/>
              </a:rPr>
              <a:t>là giá trị mặc định khi </a:t>
            </a:r>
            <a:r>
              <a:rPr sz="700" spc="-4" dirty="0" err="1">
                <a:latin typeface="Arial"/>
                <a:cs typeface="Arial"/>
              </a:rPr>
              <a:t>dùng</a:t>
            </a:r>
            <a:r>
              <a:rPr sz="700" spc="39" dirty="0">
                <a:latin typeface="Arial"/>
                <a:cs typeface="Arial"/>
              </a:rPr>
              <a:t> </a:t>
            </a:r>
            <a:r>
              <a:rPr sz="700" spc="-2" dirty="0" err="1" smtClean="0">
                <a:latin typeface="Arial"/>
                <a:cs typeface="Arial"/>
              </a:rPr>
              <a:t>thể</a:t>
            </a:r>
            <a:r>
              <a:rPr lang="vi-VN" sz="700" dirty="0">
                <a:latin typeface="Arial"/>
                <a:cs typeface="Arial"/>
              </a:rPr>
              <a:t> </a:t>
            </a:r>
            <a:endParaRPr lang="vi-VN" sz="700" dirty="0" smtClean="0">
              <a:latin typeface="Arial"/>
              <a:cs typeface="Arial"/>
            </a:endParaRPr>
          </a:p>
          <a:p>
            <a:pPr marL="68529">
              <a:lnSpc>
                <a:spcPts val="785"/>
              </a:lnSpc>
              <a:spcBef>
                <a:spcPts val="342"/>
              </a:spcBef>
              <a:tabLst>
                <a:tab pos="144302" algn="l"/>
              </a:tabLst>
            </a:pPr>
            <a:r>
              <a:rPr sz="700" spc="-2" dirty="0" smtClean="0">
                <a:latin typeface="Arial"/>
                <a:cs typeface="Arial"/>
              </a:rPr>
              <a:t>&lt;</a:t>
            </a:r>
            <a:r>
              <a:rPr sz="700" spc="-2" dirty="0" err="1" smtClean="0">
                <a:latin typeface="Arial"/>
                <a:cs typeface="Arial"/>
              </a:rPr>
              <a:t>th</a:t>
            </a:r>
            <a:r>
              <a:rPr sz="700" spc="-2" dirty="0">
                <a:latin typeface="Arial"/>
                <a:cs typeface="Arial"/>
              </a:rPr>
              <a:t>&gt;.</a:t>
            </a:r>
            <a:endParaRPr sz="700" dirty="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dirty="0">
              <a:latin typeface="Times New Roman"/>
              <a:cs typeface="Times New Roman"/>
            </a:endParaRPr>
          </a:p>
          <a:p>
            <a:pPr marL="6407">
              <a:spcBef>
                <a:spcPts val="2"/>
              </a:spcBef>
            </a:pP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right:</a:t>
            </a:r>
            <a:endParaRPr dirty="0">
              <a:latin typeface="Arial"/>
              <a:cs typeface="Arial"/>
            </a:endParaRPr>
          </a:p>
          <a:p>
            <a:pPr marL="144023" indent="-75494">
              <a:spcBef>
                <a:spcPts val="487"/>
              </a:spcBef>
              <a:buChar char="•"/>
              <a:tabLst>
                <a:tab pos="144302" algn="l"/>
              </a:tabLst>
            </a:pPr>
            <a:r>
              <a:rPr sz="700" spc="-4" dirty="0">
                <a:latin typeface="Arial"/>
                <a:cs typeface="Arial"/>
              </a:rPr>
              <a:t>Căn </a:t>
            </a:r>
            <a:r>
              <a:rPr sz="700" spc="-2" dirty="0">
                <a:latin typeface="Arial"/>
                <a:cs typeface="Arial"/>
              </a:rPr>
              <a:t>dữ liệu trong ô về </a:t>
            </a:r>
            <a:r>
              <a:rPr sz="700" spc="-4" dirty="0">
                <a:latin typeface="Arial"/>
                <a:cs typeface="Arial"/>
              </a:rPr>
              <a:t>bên</a:t>
            </a:r>
            <a:r>
              <a:rPr sz="700" spc="7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phải.</a:t>
            </a:r>
            <a:endParaRPr sz="700" dirty="0">
              <a:latin typeface="Arial"/>
              <a:cs typeface="Arial"/>
            </a:endParaRPr>
          </a:p>
          <a:p>
            <a:pPr>
              <a:spcBef>
                <a:spcPts val="24"/>
              </a:spcBef>
              <a:buFont typeface="Arial"/>
              <a:buChar char="•"/>
            </a:pPr>
            <a:endParaRPr sz="700" dirty="0">
              <a:latin typeface="Times New Roman"/>
              <a:cs typeface="Times New Roman"/>
            </a:endParaRPr>
          </a:p>
          <a:p>
            <a:pPr marL="6407"/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justify:</a:t>
            </a:r>
            <a:endParaRPr dirty="0">
              <a:latin typeface="Arial"/>
              <a:cs typeface="Arial"/>
            </a:endParaRPr>
          </a:p>
          <a:p>
            <a:pPr marL="144023" indent="-75494">
              <a:spcBef>
                <a:spcPts val="489"/>
              </a:spcBef>
              <a:buChar char="•"/>
              <a:tabLst>
                <a:tab pos="144302" algn="l"/>
              </a:tabLst>
            </a:pPr>
            <a:r>
              <a:rPr sz="700" spc="-4" dirty="0">
                <a:latin typeface="Arial"/>
                <a:cs typeface="Arial"/>
              </a:rPr>
              <a:t>Căn </a:t>
            </a:r>
            <a:r>
              <a:rPr sz="700" spc="-2" dirty="0">
                <a:latin typeface="Arial"/>
                <a:cs typeface="Arial"/>
              </a:rPr>
              <a:t>dữ liệu trong ô đề theo 2</a:t>
            </a:r>
            <a:r>
              <a:rPr sz="700" spc="15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cạnh.</a:t>
            </a:r>
            <a:endParaRPr sz="7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48805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CĂN </a:t>
            </a:r>
            <a:r>
              <a:rPr lang="vi-VN" spc="-4" dirty="0"/>
              <a:t>LỀ </a:t>
            </a:r>
            <a:r>
              <a:rPr lang="vi-VN" spc="-9" dirty="0"/>
              <a:t>NGANG</a:t>
            </a:r>
            <a:r>
              <a:rPr lang="vi-VN" spc="-26" dirty="0"/>
              <a:t> </a:t>
            </a:r>
            <a:r>
              <a:rPr lang="vi-VN" spc="-2" dirty="0"/>
              <a:t>2-4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4" y="391036"/>
            <a:ext cx="2496687" cy="2313379"/>
          </a:xfrm>
          <a:prstGeom prst="rect">
            <a:avLst/>
          </a:prstGeom>
        </p:spPr>
        <p:txBody>
          <a:bodyPr vert="horz" wrap="square" lIns="0" tIns="13650" rIns="0" bIns="0" rtlCol="0">
            <a:spAutoFit/>
          </a:bodyPr>
          <a:lstStyle/>
          <a:p>
            <a:pPr marL="125916" indent="-120344">
              <a:spcBef>
                <a:spcPts val="10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Để thiết lập lề ngang </a:t>
            </a:r>
            <a:r>
              <a:rPr spc="-4" dirty="0">
                <a:latin typeface="Calibri"/>
                <a:cs typeface="Calibri"/>
              </a:rPr>
              <a:t>ta </a:t>
            </a:r>
            <a:r>
              <a:rPr dirty="0">
                <a:latin typeface="Calibri"/>
                <a:cs typeface="Calibri"/>
              </a:rPr>
              <a:t>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kiểu text-align trong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css.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5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  <a:endParaRPr>
              <a:latin typeface="Calibri"/>
              <a:cs typeface="Calibri"/>
            </a:endParaRPr>
          </a:p>
          <a:p>
            <a:pPr marL="326489">
              <a:spcBef>
                <a:spcPts val="704"/>
              </a:spcBef>
            </a:pPr>
            <a:r>
              <a:rPr sz="700" spc="-2" dirty="0">
                <a:latin typeface="Courier New"/>
                <a:cs typeface="Courier New"/>
              </a:rPr>
              <a:t>&lt;!DOCTYPE HTML&gt;</a:t>
            </a:r>
            <a:endParaRPr sz="700">
              <a:latin typeface="Courier New"/>
              <a:cs typeface="Courier New"/>
            </a:endParaRPr>
          </a:p>
          <a:p>
            <a:pPr marL="326489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>
              <a:latin typeface="Courier New"/>
              <a:cs typeface="Courier New"/>
            </a:endParaRPr>
          </a:p>
          <a:p>
            <a:pPr marL="433462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>
              <a:latin typeface="Courier New"/>
              <a:cs typeface="Courier New"/>
            </a:endParaRPr>
          </a:p>
          <a:p>
            <a:pPr marL="540435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&lt;title&gt;Automobile Gallery&lt;/title&gt;</a:t>
            </a:r>
            <a:endParaRPr sz="700">
              <a:latin typeface="Courier New"/>
              <a:cs typeface="Courier New"/>
            </a:endParaRPr>
          </a:p>
          <a:p>
            <a:pPr marL="43346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>
              <a:latin typeface="Courier New"/>
              <a:cs typeface="Courier New"/>
            </a:endParaRPr>
          </a:p>
          <a:p>
            <a:pPr marL="433462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>
              <a:latin typeface="Courier New"/>
              <a:cs typeface="Courier New"/>
            </a:endParaRPr>
          </a:p>
          <a:p>
            <a:pPr marL="54043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&lt;table border=”1”&gt;</a:t>
            </a:r>
            <a:endParaRPr sz="700">
              <a:latin typeface="Courier New"/>
              <a:cs typeface="Courier New"/>
            </a:endParaRPr>
          </a:p>
          <a:p>
            <a:pPr marL="647407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>
              <a:latin typeface="Courier New"/>
              <a:cs typeface="Courier New"/>
            </a:endParaRPr>
          </a:p>
          <a:p>
            <a:pPr marL="647407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&lt;th&gt;Sr.No.&lt;/th&gt;</a:t>
            </a:r>
            <a:endParaRPr sz="700">
              <a:latin typeface="Courier New"/>
              <a:cs typeface="Courier New"/>
            </a:endParaRPr>
          </a:p>
          <a:p>
            <a:pPr marL="647407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&lt;th&gt;Medicine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Name&lt;/th&gt;</a:t>
            </a:r>
            <a:endParaRPr sz="700">
              <a:latin typeface="Courier New"/>
              <a:cs typeface="Courier New"/>
            </a:endParaRPr>
          </a:p>
          <a:p>
            <a:pPr marL="647407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&lt;th&gt;Price&lt;/th&gt;</a:t>
            </a:r>
            <a:endParaRPr sz="700">
              <a:latin typeface="Courier New"/>
              <a:cs typeface="Courier New"/>
            </a:endParaRPr>
          </a:p>
          <a:p>
            <a:pPr marL="540435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>
              <a:latin typeface="Courier New"/>
              <a:cs typeface="Courier New"/>
            </a:endParaRPr>
          </a:p>
          <a:p>
            <a:pPr marL="540435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&lt;tr style=”text-align: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center;”&gt;</a:t>
            </a:r>
            <a:endParaRPr sz="700">
              <a:latin typeface="Courier New"/>
              <a:cs typeface="Courier New"/>
            </a:endParaRPr>
          </a:p>
          <a:p>
            <a:pPr marL="647407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&lt;td&gt;1&lt;/td&gt;</a:t>
            </a:r>
            <a:endParaRPr sz="700">
              <a:latin typeface="Courier New"/>
              <a:cs typeface="Courier New"/>
            </a:endParaRPr>
          </a:p>
          <a:p>
            <a:pPr marL="647407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&lt;td&gt;Captopril&lt;/td&gt;</a:t>
            </a:r>
            <a:endParaRPr sz="700">
              <a:latin typeface="Courier New"/>
              <a:cs typeface="Courier New"/>
            </a:endParaRPr>
          </a:p>
          <a:p>
            <a:pPr marL="647407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&lt;td&gt;12.45&lt;/td&gt;</a:t>
            </a:r>
            <a:endParaRPr sz="700">
              <a:latin typeface="Courier New"/>
              <a:cs typeface="Courier New"/>
            </a:endParaRPr>
          </a:p>
          <a:p>
            <a:pPr marL="540435">
              <a:spcBef>
                <a:spcPts val="15"/>
              </a:spcBef>
            </a:pPr>
            <a:r>
              <a:rPr sz="700" dirty="0">
                <a:latin typeface="Courier New"/>
                <a:cs typeface="Courier New"/>
              </a:rPr>
              <a:t>&lt;/tr&gt;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48805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CĂN </a:t>
            </a:r>
            <a:r>
              <a:rPr lang="vi-VN" spc="-4" dirty="0"/>
              <a:t>LỀ </a:t>
            </a:r>
            <a:r>
              <a:rPr lang="vi-VN" spc="-9" dirty="0"/>
              <a:t>NGANG</a:t>
            </a:r>
            <a:r>
              <a:rPr lang="vi-VN" spc="-26" dirty="0"/>
              <a:t> </a:t>
            </a:r>
            <a:r>
              <a:rPr lang="vi-VN" spc="-2" dirty="0"/>
              <a:t>3-4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29340" y="637873"/>
            <a:ext cx="1914943" cy="162117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219238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&lt;tr style=”text-align:</a:t>
            </a:r>
            <a:r>
              <a:rPr sz="700" spc="-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center;”&gt;</a:t>
            </a:r>
            <a:endParaRPr sz="700">
              <a:latin typeface="Courier New"/>
              <a:cs typeface="Courier New"/>
            </a:endParaRPr>
          </a:p>
          <a:p>
            <a:pPr marL="326211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&lt;td&gt;2&lt;/td&gt;</a:t>
            </a:r>
            <a:endParaRPr sz="700">
              <a:latin typeface="Courier New"/>
              <a:cs typeface="Courier New"/>
            </a:endParaRPr>
          </a:p>
          <a:p>
            <a:pPr marL="326211">
              <a:spcBef>
                <a:spcPts val="24"/>
              </a:spcBef>
            </a:pPr>
            <a:r>
              <a:rPr sz="700" spc="-2" dirty="0">
                <a:latin typeface="Courier New"/>
                <a:cs typeface="Courier New"/>
              </a:rPr>
              <a:t>&lt;td&gt;Ceftriaxone&lt;/td&gt;</a:t>
            </a:r>
            <a:endParaRPr sz="700">
              <a:latin typeface="Courier New"/>
              <a:cs typeface="Courier New"/>
            </a:endParaRPr>
          </a:p>
          <a:p>
            <a:pPr marL="32621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&lt;td&gt;6.94&lt;/td&gt;</a:t>
            </a:r>
            <a:endParaRPr sz="700">
              <a:latin typeface="Courier New"/>
              <a:cs typeface="Courier New"/>
            </a:endParaRPr>
          </a:p>
          <a:p>
            <a:pPr marL="219238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>
              <a:latin typeface="Courier New"/>
              <a:cs typeface="Courier New"/>
            </a:endParaRPr>
          </a:p>
          <a:p>
            <a:pPr marL="219238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&lt;tr style=”text-align: center;”&gt;</a:t>
            </a:r>
            <a:endParaRPr sz="700">
              <a:latin typeface="Courier New"/>
              <a:cs typeface="Courier New"/>
            </a:endParaRPr>
          </a:p>
          <a:p>
            <a:pPr marL="32621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&lt;td&gt;3&lt;/td&gt;</a:t>
            </a:r>
            <a:endParaRPr sz="700">
              <a:latin typeface="Courier New"/>
              <a:cs typeface="Courier New"/>
            </a:endParaRPr>
          </a:p>
          <a:p>
            <a:pPr marL="32621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&lt;td&gt;Ciprofloxacin&lt;/td&gt;</a:t>
            </a:r>
            <a:endParaRPr sz="700">
              <a:latin typeface="Courier New"/>
              <a:cs typeface="Courier New"/>
            </a:endParaRPr>
          </a:p>
          <a:p>
            <a:pPr marL="326211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&lt;td&gt;56.21&lt;/td&gt;</a:t>
            </a:r>
            <a:endParaRPr sz="700">
              <a:latin typeface="Courier New"/>
              <a:cs typeface="Courier New"/>
            </a:endParaRPr>
          </a:p>
          <a:p>
            <a:pPr marL="219238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>
              <a:latin typeface="Courier New"/>
              <a:cs typeface="Courier New"/>
            </a:endParaRPr>
          </a:p>
          <a:p>
            <a:pPr marR="1282836" algn="ctr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&lt;/table&gt;</a:t>
            </a:r>
            <a:endParaRPr sz="700">
              <a:latin typeface="Courier New"/>
              <a:cs typeface="Courier New"/>
            </a:endParaRPr>
          </a:p>
          <a:p>
            <a:pPr marL="112265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48805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CĂN </a:t>
            </a:r>
            <a:r>
              <a:rPr lang="vi-VN" spc="-4" dirty="0"/>
              <a:t>LỀ </a:t>
            </a:r>
            <a:r>
              <a:rPr lang="vi-VN" spc="-9" dirty="0"/>
              <a:t>NGANG</a:t>
            </a:r>
            <a:r>
              <a:rPr lang="vi-VN" spc="-26" dirty="0"/>
              <a:t> </a:t>
            </a:r>
            <a:r>
              <a:rPr lang="vi-VN" spc="-2" dirty="0"/>
              <a:t>4-4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69665"/>
            <a:ext cx="447516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89224" y="680155"/>
            <a:ext cx="1782366" cy="16473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27296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CĂN </a:t>
            </a:r>
            <a:r>
              <a:rPr lang="vi-VN" spc="-4" dirty="0"/>
              <a:t>LỀ </a:t>
            </a:r>
            <a:r>
              <a:rPr lang="vi-VN" spc="-2" dirty="0"/>
              <a:t>DỌC</a:t>
            </a:r>
            <a:r>
              <a:rPr lang="vi-VN" spc="-26" dirty="0"/>
              <a:t> </a:t>
            </a:r>
            <a:r>
              <a:rPr lang="vi-VN" spc="-2" dirty="0"/>
              <a:t>1-4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19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97391" y="1007650"/>
            <a:ext cx="3300678" cy="269512"/>
          </a:xfrm>
          <a:custGeom>
            <a:avLst/>
            <a:gdLst/>
            <a:ahLst/>
            <a:cxnLst/>
            <a:rect l="l" t="t" r="r" b="b"/>
            <a:pathLst>
              <a:path w="7620000" h="603885">
                <a:moveTo>
                  <a:pt x="0" y="603503"/>
                </a:moveTo>
                <a:lnTo>
                  <a:pt x="7620000" y="603503"/>
                </a:lnTo>
                <a:lnTo>
                  <a:pt x="7620000" y="0"/>
                </a:lnTo>
                <a:lnTo>
                  <a:pt x="0" y="0"/>
                </a:lnTo>
                <a:lnTo>
                  <a:pt x="0" y="603503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7391" y="1007650"/>
            <a:ext cx="3300678" cy="269512"/>
          </a:xfrm>
          <a:custGeom>
            <a:avLst/>
            <a:gdLst/>
            <a:ahLst/>
            <a:cxnLst/>
            <a:rect l="l" t="t" r="r" b="b"/>
            <a:pathLst>
              <a:path w="7620000" h="603885">
                <a:moveTo>
                  <a:pt x="0" y="603503"/>
                </a:moveTo>
                <a:lnTo>
                  <a:pt x="7620000" y="603503"/>
                </a:lnTo>
                <a:lnTo>
                  <a:pt x="7620000" y="0"/>
                </a:lnTo>
                <a:lnTo>
                  <a:pt x="0" y="0"/>
                </a:lnTo>
                <a:lnTo>
                  <a:pt x="0" y="603503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6411" y="953918"/>
            <a:ext cx="2269766" cy="149634"/>
          </a:xfrm>
          <a:custGeom>
            <a:avLst/>
            <a:gdLst/>
            <a:ahLst/>
            <a:cxnLst/>
            <a:rect l="l" t="t" r="r" b="b"/>
            <a:pathLst>
              <a:path w="5240020" h="335280">
                <a:moveTo>
                  <a:pt x="5183632" y="0"/>
                </a:moveTo>
                <a:lnTo>
                  <a:pt x="55879" y="0"/>
                </a:lnTo>
                <a:lnTo>
                  <a:pt x="34129" y="4391"/>
                </a:lnTo>
                <a:lnTo>
                  <a:pt x="16367" y="16367"/>
                </a:lnTo>
                <a:lnTo>
                  <a:pt x="4391" y="34129"/>
                </a:lnTo>
                <a:lnTo>
                  <a:pt x="0" y="55879"/>
                </a:lnTo>
                <a:lnTo>
                  <a:pt x="0" y="279400"/>
                </a:lnTo>
                <a:lnTo>
                  <a:pt x="4391" y="301150"/>
                </a:lnTo>
                <a:lnTo>
                  <a:pt x="16367" y="318912"/>
                </a:lnTo>
                <a:lnTo>
                  <a:pt x="34129" y="330888"/>
                </a:lnTo>
                <a:lnTo>
                  <a:pt x="55879" y="335279"/>
                </a:lnTo>
                <a:lnTo>
                  <a:pt x="5183632" y="335279"/>
                </a:lnTo>
                <a:lnTo>
                  <a:pt x="5205382" y="330888"/>
                </a:lnTo>
                <a:lnTo>
                  <a:pt x="5223144" y="318912"/>
                </a:lnTo>
                <a:lnTo>
                  <a:pt x="5235120" y="301150"/>
                </a:lnTo>
                <a:lnTo>
                  <a:pt x="5239512" y="279400"/>
                </a:lnTo>
                <a:lnTo>
                  <a:pt x="5239512" y="55879"/>
                </a:lnTo>
                <a:lnTo>
                  <a:pt x="5235120" y="34129"/>
                </a:lnTo>
                <a:lnTo>
                  <a:pt x="5223144" y="16367"/>
                </a:lnTo>
                <a:lnTo>
                  <a:pt x="5205382" y="4391"/>
                </a:lnTo>
                <a:lnTo>
                  <a:pt x="518363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6411" y="953918"/>
            <a:ext cx="2269766" cy="149634"/>
          </a:xfrm>
          <a:custGeom>
            <a:avLst/>
            <a:gdLst/>
            <a:ahLst/>
            <a:cxnLst/>
            <a:rect l="l" t="t" r="r" b="b"/>
            <a:pathLst>
              <a:path w="5240020" h="335280">
                <a:moveTo>
                  <a:pt x="0" y="55879"/>
                </a:moveTo>
                <a:lnTo>
                  <a:pt x="4391" y="34129"/>
                </a:lnTo>
                <a:lnTo>
                  <a:pt x="16367" y="16367"/>
                </a:lnTo>
                <a:lnTo>
                  <a:pt x="34129" y="4391"/>
                </a:lnTo>
                <a:lnTo>
                  <a:pt x="55879" y="0"/>
                </a:lnTo>
                <a:lnTo>
                  <a:pt x="5183632" y="0"/>
                </a:lnTo>
                <a:lnTo>
                  <a:pt x="5205382" y="4391"/>
                </a:lnTo>
                <a:lnTo>
                  <a:pt x="5223144" y="16367"/>
                </a:lnTo>
                <a:lnTo>
                  <a:pt x="5235120" y="34129"/>
                </a:lnTo>
                <a:lnTo>
                  <a:pt x="5239512" y="55879"/>
                </a:lnTo>
                <a:lnTo>
                  <a:pt x="5239512" y="279400"/>
                </a:lnTo>
                <a:lnTo>
                  <a:pt x="5235120" y="301150"/>
                </a:lnTo>
                <a:lnTo>
                  <a:pt x="5223144" y="318912"/>
                </a:lnTo>
                <a:lnTo>
                  <a:pt x="5205382" y="330888"/>
                </a:lnTo>
                <a:lnTo>
                  <a:pt x="5183632" y="335279"/>
                </a:lnTo>
                <a:lnTo>
                  <a:pt x="55879" y="335279"/>
                </a:lnTo>
                <a:lnTo>
                  <a:pt x="34129" y="330888"/>
                </a:lnTo>
                <a:lnTo>
                  <a:pt x="16367" y="318912"/>
                </a:lnTo>
                <a:lnTo>
                  <a:pt x="4391" y="301150"/>
                </a:lnTo>
                <a:lnTo>
                  <a:pt x="0" y="279400"/>
                </a:lnTo>
                <a:lnTo>
                  <a:pt x="0" y="5587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7391" y="1376295"/>
            <a:ext cx="3300678" cy="270078"/>
          </a:xfrm>
          <a:custGeom>
            <a:avLst/>
            <a:gdLst/>
            <a:ahLst/>
            <a:cxnLst/>
            <a:rect l="l" t="t" r="r" b="b"/>
            <a:pathLst>
              <a:path w="7620000" h="605154">
                <a:moveTo>
                  <a:pt x="0" y="605028"/>
                </a:moveTo>
                <a:lnTo>
                  <a:pt x="7620000" y="605028"/>
                </a:lnTo>
                <a:lnTo>
                  <a:pt x="7620000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7391" y="1376295"/>
            <a:ext cx="3300678" cy="270078"/>
          </a:xfrm>
          <a:custGeom>
            <a:avLst/>
            <a:gdLst/>
            <a:ahLst/>
            <a:cxnLst/>
            <a:rect l="l" t="t" r="r" b="b"/>
            <a:pathLst>
              <a:path w="7620000" h="605154">
                <a:moveTo>
                  <a:pt x="0" y="605028"/>
                </a:moveTo>
                <a:lnTo>
                  <a:pt x="7620000" y="605028"/>
                </a:lnTo>
                <a:lnTo>
                  <a:pt x="7620000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1692" y="1318481"/>
            <a:ext cx="2268941" cy="151051"/>
          </a:xfrm>
          <a:custGeom>
            <a:avLst/>
            <a:gdLst/>
            <a:ahLst/>
            <a:cxnLst/>
            <a:rect l="l" t="t" r="r" b="b"/>
            <a:pathLst>
              <a:path w="5238115" h="338454">
                <a:moveTo>
                  <a:pt x="5181600" y="0"/>
                </a:moveTo>
                <a:lnTo>
                  <a:pt x="56387" y="0"/>
                </a:lnTo>
                <a:lnTo>
                  <a:pt x="34440" y="4435"/>
                </a:lnTo>
                <a:lnTo>
                  <a:pt x="16516" y="16525"/>
                </a:lnTo>
                <a:lnTo>
                  <a:pt x="4431" y="34450"/>
                </a:lnTo>
                <a:lnTo>
                  <a:pt x="0" y="56387"/>
                </a:lnTo>
                <a:lnTo>
                  <a:pt x="0" y="281939"/>
                </a:lnTo>
                <a:lnTo>
                  <a:pt x="4431" y="303877"/>
                </a:lnTo>
                <a:lnTo>
                  <a:pt x="16516" y="321802"/>
                </a:lnTo>
                <a:lnTo>
                  <a:pt x="34440" y="333892"/>
                </a:lnTo>
                <a:lnTo>
                  <a:pt x="56387" y="338327"/>
                </a:lnTo>
                <a:lnTo>
                  <a:pt x="5181600" y="338327"/>
                </a:lnTo>
                <a:lnTo>
                  <a:pt x="5203537" y="333892"/>
                </a:lnTo>
                <a:lnTo>
                  <a:pt x="5221462" y="321802"/>
                </a:lnTo>
                <a:lnTo>
                  <a:pt x="5233552" y="303877"/>
                </a:lnTo>
                <a:lnTo>
                  <a:pt x="5237988" y="281939"/>
                </a:lnTo>
                <a:lnTo>
                  <a:pt x="5237988" y="56387"/>
                </a:lnTo>
                <a:lnTo>
                  <a:pt x="5233552" y="34450"/>
                </a:lnTo>
                <a:lnTo>
                  <a:pt x="5221462" y="16525"/>
                </a:lnTo>
                <a:lnTo>
                  <a:pt x="5203537" y="4435"/>
                </a:lnTo>
                <a:lnTo>
                  <a:pt x="5181600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1692" y="1318481"/>
            <a:ext cx="2268941" cy="151051"/>
          </a:xfrm>
          <a:custGeom>
            <a:avLst/>
            <a:gdLst/>
            <a:ahLst/>
            <a:cxnLst/>
            <a:rect l="l" t="t" r="r" b="b"/>
            <a:pathLst>
              <a:path w="5238115" h="338454">
                <a:moveTo>
                  <a:pt x="0" y="56387"/>
                </a:moveTo>
                <a:lnTo>
                  <a:pt x="4431" y="34450"/>
                </a:lnTo>
                <a:lnTo>
                  <a:pt x="16516" y="16525"/>
                </a:lnTo>
                <a:lnTo>
                  <a:pt x="34440" y="4435"/>
                </a:lnTo>
                <a:lnTo>
                  <a:pt x="56387" y="0"/>
                </a:lnTo>
                <a:lnTo>
                  <a:pt x="5181600" y="0"/>
                </a:lnTo>
                <a:lnTo>
                  <a:pt x="5203537" y="4435"/>
                </a:lnTo>
                <a:lnTo>
                  <a:pt x="5221462" y="16525"/>
                </a:lnTo>
                <a:lnTo>
                  <a:pt x="5233552" y="34450"/>
                </a:lnTo>
                <a:lnTo>
                  <a:pt x="5237988" y="56387"/>
                </a:lnTo>
                <a:lnTo>
                  <a:pt x="5237988" y="281939"/>
                </a:lnTo>
                <a:lnTo>
                  <a:pt x="5233552" y="303877"/>
                </a:lnTo>
                <a:lnTo>
                  <a:pt x="5221462" y="321802"/>
                </a:lnTo>
                <a:lnTo>
                  <a:pt x="5203537" y="333892"/>
                </a:lnTo>
                <a:lnTo>
                  <a:pt x="5181600" y="338327"/>
                </a:lnTo>
                <a:lnTo>
                  <a:pt x="56387" y="338327"/>
                </a:lnTo>
                <a:lnTo>
                  <a:pt x="34440" y="333892"/>
                </a:lnTo>
                <a:lnTo>
                  <a:pt x="16516" y="321802"/>
                </a:lnTo>
                <a:lnTo>
                  <a:pt x="4431" y="303877"/>
                </a:lnTo>
                <a:lnTo>
                  <a:pt x="0" y="281939"/>
                </a:lnTo>
                <a:lnTo>
                  <a:pt x="0" y="5638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7391" y="1770104"/>
            <a:ext cx="3300678" cy="269512"/>
          </a:xfrm>
          <a:custGeom>
            <a:avLst/>
            <a:gdLst/>
            <a:ahLst/>
            <a:cxnLst/>
            <a:rect l="l" t="t" r="r" b="b"/>
            <a:pathLst>
              <a:path w="7620000" h="603885">
                <a:moveTo>
                  <a:pt x="0" y="603504"/>
                </a:moveTo>
                <a:lnTo>
                  <a:pt x="7620000" y="603504"/>
                </a:lnTo>
                <a:lnTo>
                  <a:pt x="7620000" y="0"/>
                </a:lnTo>
                <a:lnTo>
                  <a:pt x="0" y="0"/>
                </a:lnTo>
                <a:lnTo>
                  <a:pt x="0" y="603504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7391" y="1770104"/>
            <a:ext cx="3300678" cy="269512"/>
          </a:xfrm>
          <a:custGeom>
            <a:avLst/>
            <a:gdLst/>
            <a:ahLst/>
            <a:cxnLst/>
            <a:rect l="l" t="t" r="r" b="b"/>
            <a:pathLst>
              <a:path w="7620000" h="603885">
                <a:moveTo>
                  <a:pt x="0" y="603504"/>
                </a:moveTo>
                <a:lnTo>
                  <a:pt x="7620000" y="603504"/>
                </a:lnTo>
                <a:lnTo>
                  <a:pt x="7620000" y="0"/>
                </a:lnTo>
                <a:lnTo>
                  <a:pt x="0" y="0"/>
                </a:lnTo>
                <a:lnTo>
                  <a:pt x="0" y="603504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6411" y="1684405"/>
            <a:ext cx="2310474" cy="171456"/>
          </a:xfrm>
          <a:custGeom>
            <a:avLst/>
            <a:gdLst/>
            <a:ahLst/>
            <a:cxnLst/>
            <a:rect l="l" t="t" r="r" b="b"/>
            <a:pathLst>
              <a:path w="5334000" h="384175">
                <a:moveTo>
                  <a:pt x="5269992" y="0"/>
                </a:moveTo>
                <a:lnTo>
                  <a:pt x="64007" y="0"/>
                </a:lnTo>
                <a:lnTo>
                  <a:pt x="39095" y="5036"/>
                </a:lnTo>
                <a:lnTo>
                  <a:pt x="18749" y="18764"/>
                </a:lnTo>
                <a:lnTo>
                  <a:pt x="5030" y="39112"/>
                </a:lnTo>
                <a:lnTo>
                  <a:pt x="0" y="64007"/>
                </a:lnTo>
                <a:lnTo>
                  <a:pt x="0" y="320039"/>
                </a:lnTo>
                <a:lnTo>
                  <a:pt x="5030" y="344935"/>
                </a:lnTo>
                <a:lnTo>
                  <a:pt x="18749" y="365283"/>
                </a:lnTo>
                <a:lnTo>
                  <a:pt x="39095" y="379011"/>
                </a:lnTo>
                <a:lnTo>
                  <a:pt x="64007" y="384047"/>
                </a:lnTo>
                <a:lnTo>
                  <a:pt x="5269992" y="384047"/>
                </a:lnTo>
                <a:lnTo>
                  <a:pt x="5294887" y="379011"/>
                </a:lnTo>
                <a:lnTo>
                  <a:pt x="5315235" y="365283"/>
                </a:lnTo>
                <a:lnTo>
                  <a:pt x="5328963" y="344935"/>
                </a:lnTo>
                <a:lnTo>
                  <a:pt x="5334000" y="320039"/>
                </a:lnTo>
                <a:lnTo>
                  <a:pt x="5334000" y="64007"/>
                </a:lnTo>
                <a:lnTo>
                  <a:pt x="5328963" y="39112"/>
                </a:lnTo>
                <a:lnTo>
                  <a:pt x="5315235" y="18764"/>
                </a:lnTo>
                <a:lnTo>
                  <a:pt x="5294887" y="5036"/>
                </a:lnTo>
                <a:lnTo>
                  <a:pt x="526999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6411" y="1684405"/>
            <a:ext cx="2310474" cy="171456"/>
          </a:xfrm>
          <a:custGeom>
            <a:avLst/>
            <a:gdLst/>
            <a:ahLst/>
            <a:cxnLst/>
            <a:rect l="l" t="t" r="r" b="b"/>
            <a:pathLst>
              <a:path w="5334000" h="384175">
                <a:moveTo>
                  <a:pt x="0" y="64007"/>
                </a:moveTo>
                <a:lnTo>
                  <a:pt x="5030" y="39112"/>
                </a:lnTo>
                <a:lnTo>
                  <a:pt x="18749" y="18764"/>
                </a:lnTo>
                <a:lnTo>
                  <a:pt x="39095" y="5036"/>
                </a:lnTo>
                <a:lnTo>
                  <a:pt x="64007" y="0"/>
                </a:lnTo>
                <a:lnTo>
                  <a:pt x="5269992" y="0"/>
                </a:lnTo>
                <a:lnTo>
                  <a:pt x="5294887" y="5036"/>
                </a:lnTo>
                <a:lnTo>
                  <a:pt x="5315235" y="18764"/>
                </a:lnTo>
                <a:lnTo>
                  <a:pt x="5328963" y="39112"/>
                </a:lnTo>
                <a:lnTo>
                  <a:pt x="5334000" y="64007"/>
                </a:lnTo>
                <a:lnTo>
                  <a:pt x="5334000" y="320039"/>
                </a:lnTo>
                <a:lnTo>
                  <a:pt x="5328963" y="344935"/>
                </a:lnTo>
                <a:lnTo>
                  <a:pt x="5315235" y="365283"/>
                </a:lnTo>
                <a:lnTo>
                  <a:pt x="5294887" y="379011"/>
                </a:lnTo>
                <a:lnTo>
                  <a:pt x="5269992" y="384047"/>
                </a:lnTo>
                <a:lnTo>
                  <a:pt x="64007" y="384047"/>
                </a:lnTo>
                <a:lnTo>
                  <a:pt x="39095" y="379011"/>
                </a:lnTo>
                <a:lnTo>
                  <a:pt x="18749" y="365283"/>
                </a:lnTo>
                <a:lnTo>
                  <a:pt x="5030" y="344935"/>
                </a:lnTo>
                <a:lnTo>
                  <a:pt x="0" y="320039"/>
                </a:lnTo>
                <a:lnTo>
                  <a:pt x="0" y="6400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12343" y="351527"/>
            <a:ext cx="3658251" cy="2404633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145137" indent="-120344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Người dùng có thể căn </a:t>
            </a:r>
            <a:r>
              <a:rPr spc="-2" dirty="0">
                <a:latin typeface="Calibri"/>
                <a:cs typeface="Calibri"/>
              </a:rPr>
              <a:t>chỉnh </a:t>
            </a:r>
            <a:r>
              <a:rPr spc="2" dirty="0">
                <a:latin typeface="Calibri"/>
                <a:cs typeface="Calibri"/>
              </a:rPr>
              <a:t>theo </a:t>
            </a:r>
            <a:r>
              <a:rPr dirty="0">
                <a:latin typeface="Calibri"/>
                <a:cs typeface="Calibri"/>
              </a:rPr>
              <a:t>chiều dọc vị trí </a:t>
            </a:r>
            <a:r>
              <a:rPr spc="2" dirty="0">
                <a:latin typeface="Calibri"/>
                <a:cs typeface="Calibri"/>
              </a:rPr>
              <a:t>của dữ </a:t>
            </a:r>
            <a:r>
              <a:rPr dirty="0">
                <a:latin typeface="Calibri"/>
                <a:cs typeface="Calibri"/>
              </a:rPr>
              <a:t>liệu trước đó bằng cách  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-4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valign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39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HTML5 đã </a:t>
            </a:r>
            <a:r>
              <a:rPr spc="-2" dirty="0">
                <a:latin typeface="Calibri"/>
                <a:cs typeface="Calibri"/>
              </a:rPr>
              <a:t>ngăn </a:t>
            </a:r>
            <a:r>
              <a:rPr dirty="0">
                <a:latin typeface="Calibri"/>
                <a:cs typeface="Calibri"/>
              </a:rPr>
              <a:t>cấm 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-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valign.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116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giá trị có </a:t>
            </a:r>
            <a:r>
              <a:rPr spc="2" dirty="0">
                <a:latin typeface="Calibri"/>
                <a:cs typeface="Calibri"/>
              </a:rPr>
              <a:t>thể </a:t>
            </a:r>
            <a:r>
              <a:rPr dirty="0">
                <a:latin typeface="Calibri"/>
                <a:cs typeface="Calibri"/>
              </a:rPr>
              <a:t>có của sự liên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spc="2" dirty="0">
                <a:latin typeface="Calibri"/>
                <a:cs typeface="Calibri"/>
              </a:rPr>
              <a:t>theo chiều </a:t>
            </a:r>
            <a:r>
              <a:rPr dirty="0">
                <a:latin typeface="Calibri"/>
                <a:cs typeface="Calibri"/>
              </a:rPr>
              <a:t>dọc </a:t>
            </a:r>
            <a:r>
              <a:rPr spc="2" dirty="0">
                <a:latin typeface="Calibri"/>
                <a:cs typeface="Calibri"/>
              </a:rPr>
              <a:t>như</a:t>
            </a:r>
            <a:r>
              <a:rPr spc="-7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  <a:p>
            <a:pPr marL="281639">
              <a:spcBef>
                <a:spcPts val="222"/>
              </a:spcBef>
            </a:pP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top:</a:t>
            </a:r>
            <a:endParaRPr>
              <a:latin typeface="Arial"/>
              <a:cs typeface="Arial"/>
            </a:endParaRPr>
          </a:p>
          <a:p>
            <a:pPr marL="420647" lvl="1" indent="-75494">
              <a:spcBef>
                <a:spcPts val="257"/>
              </a:spcBef>
              <a:buChar char="•"/>
              <a:tabLst>
                <a:tab pos="420926" algn="l"/>
              </a:tabLst>
            </a:pPr>
            <a:r>
              <a:rPr sz="700" spc="-4" dirty="0">
                <a:latin typeface="Arial"/>
                <a:cs typeface="Arial"/>
              </a:rPr>
              <a:t>Căn </a:t>
            </a:r>
            <a:r>
              <a:rPr sz="700" spc="-2" dirty="0">
                <a:latin typeface="Arial"/>
                <a:cs typeface="Arial"/>
              </a:rPr>
              <a:t>dữ liệu lên </a:t>
            </a:r>
            <a:r>
              <a:rPr sz="700" spc="-4" dirty="0">
                <a:latin typeface="Arial"/>
                <a:cs typeface="Arial"/>
              </a:rPr>
              <a:t>phía </a:t>
            </a:r>
            <a:r>
              <a:rPr sz="700" spc="-2" dirty="0">
                <a:latin typeface="Arial"/>
                <a:cs typeface="Arial"/>
              </a:rPr>
              <a:t>đỉnh của</a:t>
            </a:r>
            <a:r>
              <a:rPr sz="700" spc="7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ô.</a:t>
            </a:r>
            <a:endParaRPr sz="700">
              <a:latin typeface="Arial"/>
              <a:cs typeface="Arial"/>
            </a:endParaRPr>
          </a:p>
          <a:p>
            <a:pPr lvl="1">
              <a:spcBef>
                <a:spcPts val="2"/>
              </a:spcBef>
              <a:buFont typeface="Arial"/>
              <a:buChar char="•"/>
            </a:pPr>
            <a:endParaRPr sz="700">
              <a:latin typeface="Times New Roman"/>
              <a:cs typeface="Times New Roman"/>
            </a:endParaRPr>
          </a:p>
          <a:p>
            <a:pPr marL="286653"/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middle:</a:t>
            </a:r>
            <a:endParaRPr>
              <a:latin typeface="Arial"/>
              <a:cs typeface="Arial"/>
            </a:endParaRPr>
          </a:p>
          <a:p>
            <a:pPr marL="420647" lvl="1" indent="-75494">
              <a:spcBef>
                <a:spcPts val="281"/>
              </a:spcBef>
              <a:buChar char="•"/>
              <a:tabLst>
                <a:tab pos="420926" algn="l"/>
              </a:tabLst>
            </a:pPr>
            <a:r>
              <a:rPr sz="700" spc="-4" dirty="0">
                <a:latin typeface="Arial"/>
                <a:cs typeface="Arial"/>
              </a:rPr>
              <a:t>Căn </a:t>
            </a:r>
            <a:r>
              <a:rPr sz="700" spc="-2" dirty="0">
                <a:latin typeface="Arial"/>
                <a:cs typeface="Arial"/>
              </a:rPr>
              <a:t>dữ liệu vào giữa</a:t>
            </a:r>
            <a:r>
              <a:rPr sz="700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ô.</a:t>
            </a:r>
            <a:endParaRPr sz="700">
              <a:latin typeface="Arial"/>
              <a:cs typeface="Arial"/>
            </a:endParaRPr>
          </a:p>
          <a:p>
            <a:pPr lvl="1">
              <a:spcBef>
                <a:spcPts val="9"/>
              </a:spcBef>
              <a:buFont typeface="Arial"/>
              <a:buChar char="•"/>
            </a:pPr>
            <a:endParaRPr sz="700">
              <a:latin typeface="Times New Roman"/>
              <a:cs typeface="Times New Roman"/>
            </a:endParaRPr>
          </a:p>
          <a:p>
            <a:pPr marL="282753"/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bottom:</a:t>
            </a:r>
            <a:endParaRPr>
              <a:latin typeface="Arial"/>
              <a:cs typeface="Arial"/>
            </a:endParaRPr>
          </a:p>
          <a:p>
            <a:pPr marL="420647" lvl="1" indent="-75494">
              <a:spcBef>
                <a:spcPts val="417"/>
              </a:spcBef>
              <a:buChar char="•"/>
              <a:tabLst>
                <a:tab pos="420926" algn="l"/>
              </a:tabLst>
            </a:pPr>
            <a:r>
              <a:rPr sz="700" spc="-4" dirty="0">
                <a:latin typeface="Arial"/>
                <a:cs typeface="Arial"/>
              </a:rPr>
              <a:t>Căn </a:t>
            </a:r>
            <a:r>
              <a:rPr sz="700" spc="-2" dirty="0">
                <a:latin typeface="Arial"/>
                <a:cs typeface="Arial"/>
              </a:rPr>
              <a:t>dữ liệu vào </a:t>
            </a:r>
            <a:r>
              <a:rPr sz="700" spc="-4" dirty="0">
                <a:latin typeface="Arial"/>
                <a:cs typeface="Arial"/>
              </a:rPr>
              <a:t>đáy </a:t>
            </a:r>
            <a:r>
              <a:rPr sz="700" spc="-2" dirty="0">
                <a:latin typeface="Arial"/>
                <a:cs typeface="Arial"/>
              </a:rPr>
              <a:t>của</a:t>
            </a:r>
            <a:r>
              <a:rPr sz="700" spc="7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ô.</a:t>
            </a:r>
            <a:endParaRPr sz="7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>
              <a:latin typeface="Times New Roman"/>
              <a:cs typeface="Times New Roman"/>
            </a:endParaRPr>
          </a:p>
          <a:p>
            <a:pPr lvl="1">
              <a:spcBef>
                <a:spcPts val="11"/>
              </a:spcBef>
              <a:buFont typeface="Arial"/>
              <a:buChar char="•"/>
            </a:pPr>
            <a:endParaRPr sz="70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Để thiết lập lề </a:t>
            </a:r>
            <a:r>
              <a:rPr spc="-4" dirty="0">
                <a:latin typeface="Calibri"/>
                <a:cs typeface="Calibri"/>
              </a:rPr>
              <a:t>ta </a:t>
            </a:r>
            <a:r>
              <a:rPr dirty="0">
                <a:latin typeface="Calibri"/>
                <a:cs typeface="Calibri"/>
              </a:rPr>
              <a:t>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kiểu text-align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vertical align trong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css.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61"/>
              </a:lnSpc>
              <a:spcBef>
                <a:spcPts val="568"/>
              </a:spcBef>
            </a:pPr>
            <a:r>
              <a:rPr b="1" spc="2" dirty="0">
                <a:latin typeface="Calibri"/>
                <a:cs typeface="Calibri"/>
              </a:rPr>
              <a:t>Cú</a:t>
            </a:r>
            <a:r>
              <a:rPr b="1" spc="88" dirty="0">
                <a:latin typeface="Calibri"/>
                <a:cs typeface="Calibri"/>
              </a:rPr>
              <a:t> </a:t>
            </a:r>
            <a:r>
              <a:rPr b="1" spc="2" dirty="0">
                <a:latin typeface="Calibri"/>
                <a:cs typeface="Calibri"/>
              </a:rPr>
              <a:t>pháp:</a:t>
            </a:r>
            <a:endParaRPr>
              <a:latin typeface="Calibri"/>
              <a:cs typeface="Calibri"/>
            </a:endParaRPr>
          </a:p>
          <a:p>
            <a:pPr marL="192774" marR="2229">
              <a:lnSpc>
                <a:spcPct val="70800"/>
              </a:lnSpc>
              <a:spcBef>
                <a:spcPts val="270"/>
              </a:spcBef>
            </a:pPr>
            <a:r>
              <a:rPr spc="2" dirty="0">
                <a:latin typeface="Courier New"/>
                <a:cs typeface="Courier New"/>
              </a:rPr>
              <a:t>&lt;td </a:t>
            </a:r>
            <a:r>
              <a:rPr dirty="0">
                <a:latin typeface="Courier New"/>
                <a:cs typeface="Courier New"/>
              </a:rPr>
              <a:t>style= </a:t>
            </a:r>
            <a:r>
              <a:rPr spc="2" dirty="0">
                <a:latin typeface="Courier New"/>
                <a:cs typeface="Courier New"/>
              </a:rPr>
              <a:t>“text </a:t>
            </a:r>
            <a:r>
              <a:rPr dirty="0">
                <a:latin typeface="Courier New"/>
                <a:cs typeface="Courier New"/>
              </a:rPr>
              <a:t>align: center; vertical align: middle”&gt;  Aptech Web </a:t>
            </a:r>
            <a:r>
              <a:rPr spc="2" dirty="0">
                <a:latin typeface="Courier New"/>
                <a:cs typeface="Courier New"/>
              </a:rPr>
              <a:t>site</a:t>
            </a:r>
            <a:r>
              <a:rPr spc="4" dirty="0">
                <a:latin typeface="Courier New"/>
                <a:cs typeface="Courier New"/>
              </a:rPr>
              <a:t> </a:t>
            </a:r>
            <a:r>
              <a:rPr dirty="0">
                <a:latin typeface="Courier New"/>
                <a:cs typeface="Courier New"/>
              </a:rPr>
              <a:t>&lt;/a&gt;</a:t>
            </a:r>
            <a:endParaRPr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80674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MỤC</a:t>
            </a:r>
            <a:r>
              <a:rPr lang="vi-VN" spc="-31" dirty="0"/>
              <a:t> </a:t>
            </a:r>
            <a:r>
              <a:rPr lang="vi-VN" spc="-2" dirty="0"/>
              <a:t>TIÊU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79336" y="406308"/>
            <a:ext cx="1798319" cy="829790"/>
          </a:xfrm>
          <a:prstGeom prst="rect">
            <a:avLst/>
          </a:prstGeom>
        </p:spPr>
        <p:txBody>
          <a:bodyPr vert="horz" wrap="square" lIns="0" tIns="15043" rIns="0" bIns="0" rtlCol="0">
            <a:spAutoFit/>
          </a:bodyPr>
          <a:lstStyle/>
          <a:p>
            <a:pPr marL="125916" indent="-120344">
              <a:spcBef>
                <a:spcPts val="118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-20" dirty="0">
                <a:latin typeface="Calibri"/>
                <a:cs typeface="Calibri"/>
              </a:rPr>
              <a:t>Tạo </a:t>
            </a:r>
            <a:r>
              <a:rPr sz="900" spc="-4" dirty="0">
                <a:latin typeface="Calibri"/>
                <a:cs typeface="Calibri"/>
              </a:rPr>
              <a:t>và </a:t>
            </a:r>
            <a:r>
              <a:rPr sz="900" spc="4" dirty="0">
                <a:latin typeface="Calibri"/>
                <a:cs typeface="Calibri"/>
              </a:rPr>
              <a:t>định dạng</a:t>
            </a:r>
            <a:r>
              <a:rPr sz="900" spc="33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bảng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Kích </a:t>
            </a:r>
            <a:r>
              <a:rPr sz="900" spc="4" dirty="0">
                <a:latin typeface="Calibri"/>
                <a:cs typeface="Calibri"/>
              </a:rPr>
              <a:t>thước bảng </a:t>
            </a:r>
            <a:r>
              <a:rPr sz="900" spc="-2" dirty="0">
                <a:latin typeface="Calibri"/>
                <a:cs typeface="Calibri"/>
              </a:rPr>
              <a:t>và </a:t>
            </a:r>
            <a:r>
              <a:rPr sz="900" spc="4" dirty="0">
                <a:latin typeface="Calibri"/>
                <a:cs typeface="Calibri"/>
              </a:rPr>
              <a:t>độ </a:t>
            </a:r>
            <a:r>
              <a:rPr sz="900" dirty="0">
                <a:latin typeface="Calibri"/>
                <a:cs typeface="Calibri"/>
              </a:rPr>
              <a:t>rộng các</a:t>
            </a:r>
            <a:r>
              <a:rPr sz="900" spc="-15" dirty="0">
                <a:latin typeface="Calibri"/>
                <a:cs typeface="Calibri"/>
              </a:rPr>
              <a:t> </a:t>
            </a:r>
            <a:r>
              <a:rPr sz="900" dirty="0">
                <a:latin typeface="Calibri"/>
                <a:cs typeface="Calibri"/>
              </a:rPr>
              <a:t>cột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8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Cách gộp </a:t>
            </a:r>
            <a:r>
              <a:rPr sz="900" spc="4" dirty="0">
                <a:latin typeface="Calibri"/>
                <a:cs typeface="Calibri"/>
              </a:rPr>
              <a:t>ô </a:t>
            </a:r>
            <a:r>
              <a:rPr sz="900" dirty="0">
                <a:latin typeface="Calibri"/>
                <a:cs typeface="Calibri"/>
              </a:rPr>
              <a:t>trong</a:t>
            </a:r>
            <a:r>
              <a:rPr sz="900" spc="-11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bảng</a:t>
            </a:r>
            <a:endParaRPr sz="90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4" dirty="0">
                <a:latin typeface="Calibri"/>
                <a:cs typeface="Calibri"/>
              </a:rPr>
              <a:t>Bố cục </a:t>
            </a:r>
            <a:r>
              <a:rPr sz="900" dirty="0">
                <a:latin typeface="Calibri"/>
                <a:cs typeface="Calibri"/>
              </a:rPr>
              <a:t>trang </a:t>
            </a:r>
            <a:r>
              <a:rPr sz="900" spc="4" dirty="0">
                <a:latin typeface="Calibri"/>
                <a:cs typeface="Calibri"/>
              </a:rPr>
              <a:t>sử dụng</a:t>
            </a:r>
            <a:r>
              <a:rPr sz="900" spc="-13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bảng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27296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CĂN </a:t>
            </a:r>
            <a:r>
              <a:rPr lang="vi-VN" spc="-4" dirty="0"/>
              <a:t>LỀ </a:t>
            </a:r>
            <a:r>
              <a:rPr lang="vi-VN" spc="-2" dirty="0"/>
              <a:t>DỌC</a:t>
            </a:r>
            <a:r>
              <a:rPr lang="vi-VN" spc="-26" dirty="0"/>
              <a:t> </a:t>
            </a:r>
            <a:r>
              <a:rPr lang="vi-VN" spc="-2" dirty="0"/>
              <a:t>2-4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87350"/>
            <a:ext cx="3654400" cy="2497177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Kiểu có thể </a:t>
            </a:r>
            <a:r>
              <a:rPr spc="2" dirty="0">
                <a:latin typeface="Calibri"/>
                <a:cs typeface="Calibri"/>
              </a:rPr>
              <a:t>áp dụng cho </a:t>
            </a:r>
            <a:r>
              <a:rPr spc="-7" dirty="0">
                <a:latin typeface="Calibri"/>
                <a:cs typeface="Calibri"/>
              </a:rPr>
              <a:t>ô, </a:t>
            </a:r>
            <a:r>
              <a:rPr dirty="0">
                <a:latin typeface="Calibri"/>
                <a:cs typeface="Calibri"/>
              </a:rPr>
              <a:t>dòng, hoặc toàn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bảng.</a:t>
            </a:r>
          </a:p>
          <a:p>
            <a:pPr marL="125916" indent="-120344">
              <a:spcBef>
                <a:spcPts val="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</a:p>
          <a:p>
            <a:pPr marR="2575978" algn="ctr">
              <a:spcBef>
                <a:spcPts val="737"/>
              </a:spcBef>
            </a:pPr>
            <a:r>
              <a:rPr sz="700" spc="-2" dirty="0">
                <a:latin typeface="Courier New"/>
                <a:cs typeface="Courier New"/>
              </a:rPr>
              <a:t>&lt;!DOCTYPE</a:t>
            </a:r>
            <a:r>
              <a:rPr sz="700" spc="-9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HTML&gt;</a:t>
            </a:r>
            <a:endParaRPr sz="700" dirty="0">
              <a:latin typeface="Courier New"/>
              <a:cs typeface="Courier New"/>
            </a:endParaRPr>
          </a:p>
          <a:p>
            <a:pPr marL="212831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 dirty="0">
              <a:latin typeface="Courier New"/>
              <a:cs typeface="Courier New"/>
            </a:endParaRPr>
          </a:p>
          <a:p>
            <a:pPr marL="266317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 dirty="0">
              <a:latin typeface="Courier New"/>
              <a:cs typeface="Courier New"/>
            </a:endParaRPr>
          </a:p>
          <a:p>
            <a:pPr marL="31980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&lt;title&gt;CelinaBatteries&lt;/title&gt;</a:t>
            </a:r>
            <a:endParaRPr sz="700" dirty="0">
              <a:latin typeface="Courier New"/>
              <a:cs typeface="Courier New"/>
            </a:endParaRPr>
          </a:p>
          <a:p>
            <a:pPr marR="2790202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 dirty="0">
              <a:latin typeface="Courier New"/>
              <a:cs typeface="Courier New"/>
            </a:endParaRPr>
          </a:p>
          <a:p>
            <a:pPr marL="319804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 dirty="0">
              <a:latin typeface="Courier New"/>
              <a:cs typeface="Courier New"/>
            </a:endParaRPr>
          </a:p>
          <a:p>
            <a:pPr marL="426776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&lt;table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border=”1”&gt;</a:t>
            </a:r>
            <a:endParaRPr sz="700" dirty="0">
              <a:latin typeface="Courier New"/>
              <a:cs typeface="Courier New"/>
            </a:endParaRPr>
          </a:p>
          <a:p>
            <a:pPr marR="2522492" algn="ctr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 dirty="0">
              <a:latin typeface="Courier New"/>
              <a:cs typeface="Courier New"/>
            </a:endParaRPr>
          </a:p>
          <a:p>
            <a:pPr marL="587792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&lt;th&gt;Sr.No.&lt;/th&gt;</a:t>
            </a:r>
            <a:endParaRPr sz="700" dirty="0">
              <a:latin typeface="Courier New"/>
              <a:cs typeface="Courier New"/>
            </a:endParaRPr>
          </a:p>
          <a:p>
            <a:pPr marL="587792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&lt;th&gt;Product</a:t>
            </a:r>
            <a:r>
              <a:rPr sz="700" dirty="0">
                <a:latin typeface="Courier New"/>
                <a:cs typeface="Courier New"/>
              </a:rPr>
              <a:t> Id&lt;/th&gt;</a:t>
            </a:r>
          </a:p>
          <a:p>
            <a:pPr marL="58779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&lt;th&gt;Product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Description&lt;/th&gt;</a:t>
            </a:r>
            <a:endParaRPr sz="700" dirty="0">
              <a:latin typeface="Courier New"/>
              <a:cs typeface="Courier New"/>
            </a:endParaRPr>
          </a:p>
          <a:p>
            <a:pPr marL="480262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 dirty="0">
              <a:latin typeface="Courier New"/>
              <a:cs typeface="Courier New"/>
            </a:endParaRPr>
          </a:p>
          <a:p>
            <a:pPr marR="2522214" algn="ctr">
              <a:spcBef>
                <a:spcPts val="15"/>
              </a:spcBef>
            </a:pPr>
            <a:r>
              <a:rPr sz="700" dirty="0">
                <a:latin typeface="Courier New"/>
                <a:cs typeface="Courier New"/>
              </a:rPr>
              <a:t>&lt;tr&gt;</a:t>
            </a:r>
          </a:p>
          <a:p>
            <a:pPr marL="534306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&lt;td style=”text-align: center; vertical-align:</a:t>
            </a:r>
            <a:r>
              <a:rPr sz="700" spc="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middle”&gt;1</a:t>
            </a:r>
            <a:endParaRPr sz="700" dirty="0">
              <a:latin typeface="Courier New"/>
              <a:cs typeface="Courier New"/>
            </a:endParaRPr>
          </a:p>
          <a:p>
            <a:pPr marL="534306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&lt;/td&gt;</a:t>
            </a:r>
            <a:endParaRPr sz="700" dirty="0">
              <a:latin typeface="Courier New"/>
              <a:cs typeface="Courier New"/>
            </a:endParaRPr>
          </a:p>
          <a:p>
            <a:pPr marL="534306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 style=”text-align: center; vertical-align:</a:t>
            </a:r>
            <a:r>
              <a:rPr sz="700" spc="33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middle”&gt;P101</a:t>
            </a:r>
            <a:endParaRPr sz="700" dirty="0">
              <a:latin typeface="Courier New"/>
              <a:cs typeface="Courier New"/>
            </a:endParaRPr>
          </a:p>
          <a:p>
            <a:pPr marL="534306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&lt;/td&gt;</a:t>
            </a:r>
            <a:endParaRPr sz="700" dirty="0">
              <a:latin typeface="Courier New"/>
              <a:cs typeface="Courier New"/>
            </a:endParaRPr>
          </a:p>
          <a:p>
            <a:pPr marL="534306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&lt;td&gt;1.5 Volts AA Ultra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Alkaline&lt;/td&gt;</a:t>
            </a:r>
            <a:endParaRPr sz="700" dirty="0">
              <a:latin typeface="Courier New"/>
              <a:cs typeface="Courier New"/>
            </a:endParaRPr>
          </a:p>
          <a:p>
            <a:pPr marL="480262">
              <a:spcBef>
                <a:spcPts val="15"/>
              </a:spcBef>
            </a:pPr>
            <a:r>
              <a:rPr sz="700" dirty="0">
                <a:latin typeface="Courier New"/>
                <a:cs typeface="Courier New"/>
              </a:rPr>
              <a:t>&lt;/tr&gt;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27296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CĂN </a:t>
            </a:r>
            <a:r>
              <a:rPr lang="vi-VN" spc="-4" dirty="0"/>
              <a:t>LỀ </a:t>
            </a:r>
            <a:r>
              <a:rPr lang="vi-VN" spc="-2" dirty="0"/>
              <a:t>DỌC</a:t>
            </a:r>
            <a:r>
              <a:rPr lang="vi-VN" spc="-26" dirty="0"/>
              <a:t> </a:t>
            </a:r>
            <a:r>
              <a:rPr lang="vi-VN" spc="-2" dirty="0"/>
              <a:t>3-4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51104" y="366490"/>
            <a:ext cx="3291601" cy="129800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272724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>
              <a:latin typeface="Courier New"/>
              <a:cs typeface="Courier New"/>
            </a:endParaRPr>
          </a:p>
          <a:p>
            <a:pPr marL="327046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 style=”text-align: center; vertical-align:</a:t>
            </a:r>
            <a:r>
              <a:rPr sz="700" spc="3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middle”&gt;2</a:t>
            </a:r>
            <a:endParaRPr sz="700">
              <a:latin typeface="Courier New"/>
              <a:cs typeface="Courier New"/>
            </a:endParaRPr>
          </a:p>
          <a:p>
            <a:pPr marL="327046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&lt;/td&gt;</a:t>
            </a:r>
            <a:endParaRPr sz="700">
              <a:latin typeface="Courier New"/>
              <a:cs typeface="Courier New"/>
            </a:endParaRPr>
          </a:p>
          <a:p>
            <a:pPr marL="327046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 style=”text-align: center; vertical-align:</a:t>
            </a:r>
            <a:r>
              <a:rPr sz="700" spc="26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middle”&gt;</a:t>
            </a:r>
            <a:endParaRPr sz="700">
              <a:latin typeface="Courier New"/>
              <a:cs typeface="Courier New"/>
            </a:endParaRPr>
          </a:p>
          <a:p>
            <a:pPr marR="2354790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M105</a:t>
            </a:r>
            <a:endParaRPr sz="700">
              <a:latin typeface="Courier New"/>
              <a:cs typeface="Courier New"/>
            </a:endParaRPr>
          </a:p>
          <a:p>
            <a:pPr marL="327046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&lt;/td&gt;</a:t>
            </a:r>
            <a:endParaRPr sz="700">
              <a:latin typeface="Courier New"/>
              <a:cs typeface="Courier New"/>
            </a:endParaRPr>
          </a:p>
          <a:p>
            <a:pPr marL="327046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&lt;td&gt;9 Volts pp3 Super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Alkaline&lt;/td&gt;</a:t>
            </a:r>
            <a:endParaRPr sz="700">
              <a:latin typeface="Courier New"/>
              <a:cs typeface="Courier New"/>
            </a:endParaRPr>
          </a:p>
          <a:p>
            <a:pPr marR="2516085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>
              <a:latin typeface="Courier New"/>
              <a:cs typeface="Courier New"/>
            </a:endParaRPr>
          </a:p>
          <a:p>
            <a:pPr marR="2462320" algn="ctr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&lt;/table&gt;</a:t>
            </a:r>
            <a:endParaRPr sz="700">
              <a:latin typeface="Courier New"/>
              <a:cs typeface="Courier New"/>
            </a:endParaRPr>
          </a:p>
          <a:p>
            <a:pPr marL="11254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27296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CĂN </a:t>
            </a:r>
            <a:r>
              <a:rPr lang="vi-VN" spc="-4" dirty="0"/>
              <a:t>LỀ </a:t>
            </a:r>
            <a:r>
              <a:rPr lang="vi-VN" spc="-2" dirty="0"/>
              <a:t>DỌC</a:t>
            </a:r>
            <a:r>
              <a:rPr lang="vi-VN" spc="-26" dirty="0"/>
              <a:t> </a:t>
            </a:r>
            <a:r>
              <a:rPr lang="vi-VN" spc="-2" dirty="0"/>
              <a:t>4-4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52661"/>
            <a:ext cx="447516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89223" y="646148"/>
            <a:ext cx="1815373" cy="19513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97848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THUỘC TÍNH </a:t>
            </a:r>
            <a:r>
              <a:rPr lang="vi-VN" spc="-4" dirty="0"/>
              <a:t>LỀ</a:t>
            </a:r>
            <a:r>
              <a:rPr lang="vi-VN" spc="-24" dirty="0"/>
              <a:t> </a:t>
            </a:r>
            <a:r>
              <a:rPr lang="vi-VN" spc="-7" dirty="0"/>
              <a:t>(MARGIN)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58329"/>
            <a:ext cx="3517147" cy="773677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2229" indent="-120344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</a:t>
            </a:r>
            <a:r>
              <a:rPr spc="-2" dirty="0">
                <a:latin typeface="Calibri"/>
                <a:cs typeface="Calibri"/>
              </a:rPr>
              <a:t>trong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bảng có thể xuất hiện lộn </a:t>
            </a:r>
            <a:r>
              <a:rPr spc="-2" dirty="0">
                <a:latin typeface="Calibri"/>
                <a:cs typeface="Calibri"/>
              </a:rPr>
              <a:t>xộn, </a:t>
            </a:r>
            <a:r>
              <a:rPr dirty="0">
                <a:latin typeface="Calibri"/>
                <a:cs typeface="Calibri"/>
              </a:rPr>
              <a:t>có thể ảnh hưởng đến </a:t>
            </a:r>
            <a:r>
              <a:rPr spc="2" dirty="0">
                <a:latin typeface="Calibri"/>
                <a:cs typeface="Calibri"/>
              </a:rPr>
              <a:t>khả  </a:t>
            </a:r>
            <a:r>
              <a:rPr dirty="0">
                <a:latin typeface="Calibri"/>
                <a:cs typeface="Calibri"/>
              </a:rPr>
              <a:t>năng</a:t>
            </a:r>
            <a:r>
              <a:rPr spc="-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đọc.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Điều </a:t>
            </a:r>
            <a:r>
              <a:rPr spc="-2" dirty="0">
                <a:latin typeface="Calibri"/>
                <a:cs typeface="Calibri"/>
              </a:rPr>
              <a:t>này </a:t>
            </a:r>
            <a:r>
              <a:rPr dirty="0">
                <a:latin typeface="Calibri"/>
                <a:cs typeface="Calibri"/>
              </a:rPr>
              <a:t>có thể </a:t>
            </a:r>
            <a:r>
              <a:rPr spc="2" dirty="0">
                <a:latin typeface="Calibri"/>
                <a:cs typeface="Calibri"/>
              </a:rPr>
              <a:t>làm cho nó khó khăn </a:t>
            </a:r>
            <a:r>
              <a:rPr dirty="0">
                <a:latin typeface="Calibri"/>
                <a:cs typeface="Calibri"/>
              </a:rPr>
              <a:t>để hiểu </a:t>
            </a:r>
            <a:r>
              <a:rPr spc="2" dirty="0">
                <a:latin typeface="Calibri"/>
                <a:cs typeface="Calibri"/>
              </a:rPr>
              <a:t>dữ</a:t>
            </a:r>
            <a:r>
              <a:rPr spc="-8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Để </a:t>
            </a:r>
            <a:r>
              <a:rPr spc="2" dirty="0">
                <a:latin typeface="Calibri"/>
                <a:cs typeface="Calibri"/>
              </a:rPr>
              <a:t>khắc phục </a:t>
            </a:r>
            <a:r>
              <a:rPr dirty="0">
                <a:latin typeface="Calibri"/>
                <a:cs typeface="Calibri"/>
              </a:rPr>
              <a:t>vấn </a:t>
            </a:r>
            <a:r>
              <a:rPr spc="2" dirty="0">
                <a:latin typeface="Calibri"/>
                <a:cs typeface="Calibri"/>
              </a:rPr>
              <a:t>đề </a:t>
            </a:r>
            <a:r>
              <a:rPr spc="-15" dirty="0">
                <a:latin typeface="Calibri"/>
                <a:cs typeface="Calibri"/>
              </a:rPr>
              <a:t>này, </a:t>
            </a:r>
            <a:r>
              <a:rPr dirty="0">
                <a:latin typeface="Calibri"/>
                <a:cs typeface="Calibri"/>
              </a:rPr>
              <a:t>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lề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ô.</a:t>
            </a:r>
            <a:endParaRPr>
              <a:latin typeface="Calibri"/>
              <a:cs typeface="Calibri"/>
            </a:endParaRPr>
          </a:p>
          <a:p>
            <a:pPr marL="125916" marR="2229" indent="-120344">
              <a:lnSpc>
                <a:spcPts val="983"/>
              </a:lnSpc>
              <a:spcBef>
                <a:spcPts val="3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Cellpadding cho phép người dùng điều khiển giao diện của nội dung trên </a:t>
            </a:r>
            <a:r>
              <a:rPr spc="2" dirty="0">
                <a:latin typeface="Calibri"/>
                <a:cs typeface="Calibri"/>
              </a:rPr>
              <a:t>một  </a:t>
            </a:r>
            <a:r>
              <a:rPr spc="-2" dirty="0">
                <a:latin typeface="Calibri"/>
                <a:cs typeface="Calibri"/>
              </a:rPr>
              <a:t>trang.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5364" y="1262708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5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6"/>
                </a:lnTo>
                <a:lnTo>
                  <a:pt x="0" y="500380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5" y="600456"/>
                </a:lnTo>
                <a:lnTo>
                  <a:pt x="8281924" y="600456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80"/>
                </a:lnTo>
                <a:lnTo>
                  <a:pt x="8382000" y="100076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5364" y="1262708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0" y="100076"/>
                </a:moveTo>
                <a:lnTo>
                  <a:pt x="7864" y="61132"/>
                </a:lnTo>
                <a:lnTo>
                  <a:pt x="29311" y="29321"/>
                </a:lnTo>
                <a:lnTo>
                  <a:pt x="61121" y="7868"/>
                </a:lnTo>
                <a:lnTo>
                  <a:pt x="100075" y="0"/>
                </a:lnTo>
                <a:lnTo>
                  <a:pt x="8281924" y="0"/>
                </a:lnTo>
                <a:lnTo>
                  <a:pt x="8320867" y="7868"/>
                </a:lnTo>
                <a:lnTo>
                  <a:pt x="8352678" y="29321"/>
                </a:lnTo>
                <a:lnTo>
                  <a:pt x="8374131" y="61132"/>
                </a:lnTo>
                <a:lnTo>
                  <a:pt x="8382000" y="100076"/>
                </a:lnTo>
                <a:lnTo>
                  <a:pt x="8382000" y="500380"/>
                </a:lnTo>
                <a:lnTo>
                  <a:pt x="8374131" y="539323"/>
                </a:lnTo>
                <a:lnTo>
                  <a:pt x="8352678" y="571134"/>
                </a:lnTo>
                <a:lnTo>
                  <a:pt x="8320867" y="592587"/>
                </a:lnTo>
                <a:lnTo>
                  <a:pt x="8281924" y="600456"/>
                </a:lnTo>
                <a:lnTo>
                  <a:pt x="100075" y="600456"/>
                </a:lnTo>
                <a:lnTo>
                  <a:pt x="61121" y="592587"/>
                </a:lnTo>
                <a:lnTo>
                  <a:pt x="29311" y="571134"/>
                </a:lnTo>
                <a:lnTo>
                  <a:pt x="7864" y="539323"/>
                </a:lnTo>
                <a:lnTo>
                  <a:pt x="0" y="500380"/>
                </a:lnTo>
                <a:lnTo>
                  <a:pt x="0" y="10007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7576" y="1275292"/>
            <a:ext cx="3605715" cy="242305"/>
          </a:xfrm>
          <a:custGeom>
            <a:avLst/>
            <a:gdLst/>
            <a:ahLst/>
            <a:cxnLst/>
            <a:rect l="l" t="t" r="r" b="b"/>
            <a:pathLst>
              <a:path w="8324215" h="542925">
                <a:moveTo>
                  <a:pt x="0" y="542544"/>
                </a:moveTo>
                <a:lnTo>
                  <a:pt x="8324088" y="542544"/>
                </a:lnTo>
                <a:lnTo>
                  <a:pt x="8324088" y="0"/>
                </a:lnTo>
                <a:lnTo>
                  <a:pt x="0" y="0"/>
                </a:lnTo>
                <a:lnTo>
                  <a:pt x="0" y="54254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1913" y="1309356"/>
            <a:ext cx="3527577" cy="144407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124523" indent="-118951">
              <a:spcBef>
                <a:spcPts val="46"/>
              </a:spcBef>
              <a:buFont typeface="Wingdings"/>
              <a:buChar char=""/>
              <a:tabLst>
                <a:tab pos="124801" algn="l"/>
              </a:tabLst>
            </a:pPr>
            <a:r>
              <a:rPr sz="900" spc="-2" dirty="0">
                <a:solidFill>
                  <a:srgbClr val="FFFFFF"/>
                </a:solidFill>
                <a:latin typeface="Arial"/>
                <a:cs typeface="Arial"/>
              </a:rPr>
              <a:t>(Phần đệm</a:t>
            </a:r>
            <a:r>
              <a:rPr sz="900" spc="-3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900" spc="-2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Padding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2343" y="1632577"/>
            <a:ext cx="2462856" cy="631978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125916" indent="-120344"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Padding là khoảng cách </a:t>
            </a:r>
            <a:r>
              <a:rPr spc="2" dirty="0">
                <a:latin typeface="Calibri"/>
                <a:cs typeface="Calibri"/>
              </a:rPr>
              <a:t>giữa </a:t>
            </a:r>
            <a:r>
              <a:rPr dirty="0">
                <a:latin typeface="Calibri"/>
                <a:cs typeface="Calibri"/>
              </a:rPr>
              <a:t>nội dung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cạnh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bảng.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dụ:</a:t>
            </a:r>
            <a:endParaRPr>
              <a:latin typeface="Calibri"/>
              <a:cs typeface="Calibri"/>
            </a:endParaRPr>
          </a:p>
          <a:p>
            <a:pPr>
              <a:spcBef>
                <a:spcPts val="2"/>
              </a:spcBef>
            </a:pPr>
            <a:endParaRPr sz="1700">
              <a:latin typeface="Times New Roman"/>
              <a:cs typeface="Times New Roman"/>
            </a:endParaRPr>
          </a:p>
          <a:p>
            <a:pPr marL="162130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&lt;td style=”padding: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4px”&gt;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79886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PHẦN TỬ CAPTION</a:t>
            </a:r>
            <a:r>
              <a:rPr lang="vi-VN" spc="-44" dirty="0"/>
              <a:t> </a:t>
            </a:r>
            <a:r>
              <a:rPr lang="vi-VN" spc="-2" dirty="0"/>
              <a:t>1-3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272306" y="1054241"/>
            <a:ext cx="3416201" cy="1816866"/>
          </a:xfrm>
          <a:prstGeom prst="rect">
            <a:avLst/>
          </a:prstGeom>
        </p:spPr>
        <p:txBody>
          <a:bodyPr vert="horz" wrap="square" lIns="0" tIns="39279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309"/>
              </a:spcBef>
              <a:buNone/>
            </a:pPr>
            <a:endParaRPr dirty="0"/>
          </a:p>
          <a:p>
            <a:pPr marL="36772" indent="0">
              <a:lnSpc>
                <a:spcPct val="100000"/>
              </a:lnSpc>
              <a:spcBef>
                <a:spcPts val="217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&lt;!DOCTYPE HTML&gt;</a:t>
            </a:r>
            <a:endParaRPr sz="700" dirty="0">
              <a:latin typeface="Courier New"/>
              <a:cs typeface="Courier New"/>
            </a:endParaRPr>
          </a:p>
          <a:p>
            <a:pPr marL="36772" indent="0">
              <a:lnSpc>
                <a:spcPct val="100000"/>
              </a:lnSpc>
              <a:spcBef>
                <a:spcPts val="15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 dirty="0">
              <a:latin typeface="Courier New"/>
              <a:cs typeface="Courier New"/>
            </a:endParaRPr>
          </a:p>
          <a:p>
            <a:pPr marL="90258" indent="0">
              <a:lnSpc>
                <a:spcPct val="100000"/>
              </a:lnSpc>
              <a:spcBef>
                <a:spcPts val="22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 dirty="0">
              <a:latin typeface="Courier New"/>
              <a:cs typeface="Courier New"/>
            </a:endParaRPr>
          </a:p>
          <a:p>
            <a:pPr marL="197231" indent="0">
              <a:lnSpc>
                <a:spcPct val="100000"/>
              </a:lnSpc>
              <a:spcBef>
                <a:spcPts val="15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&lt;title&gt;Travel Expense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Report&lt;/title&gt;</a:t>
            </a:r>
            <a:endParaRPr sz="700" dirty="0">
              <a:latin typeface="Courier New"/>
              <a:cs typeface="Courier New"/>
            </a:endParaRPr>
          </a:p>
          <a:p>
            <a:pPr marL="90258" indent="0">
              <a:lnSpc>
                <a:spcPct val="100000"/>
              </a:lnSpc>
              <a:spcBef>
                <a:spcPts val="18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 dirty="0">
              <a:latin typeface="Courier New"/>
              <a:cs typeface="Courier New"/>
            </a:endParaRPr>
          </a:p>
          <a:p>
            <a:pPr marL="197231" indent="0">
              <a:lnSpc>
                <a:spcPct val="100000"/>
              </a:lnSpc>
              <a:spcBef>
                <a:spcPts val="20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 dirty="0">
              <a:latin typeface="Courier New"/>
              <a:cs typeface="Courier New"/>
            </a:endParaRPr>
          </a:p>
          <a:p>
            <a:pPr marL="358247" indent="0">
              <a:lnSpc>
                <a:spcPct val="100000"/>
              </a:lnSpc>
              <a:spcBef>
                <a:spcPts val="15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&lt;table border=”1”&gt;</a:t>
            </a:r>
            <a:endParaRPr sz="700" dirty="0">
              <a:latin typeface="Courier New"/>
              <a:cs typeface="Courier New"/>
            </a:endParaRPr>
          </a:p>
          <a:p>
            <a:pPr marL="518706" indent="0">
              <a:lnSpc>
                <a:spcPct val="100000"/>
              </a:lnSpc>
              <a:spcBef>
                <a:spcPts val="18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&lt;caption&gt;Travel Expense Report&lt;/caption&gt;</a:t>
            </a:r>
            <a:endParaRPr sz="700" dirty="0">
              <a:latin typeface="Courier New"/>
              <a:cs typeface="Courier New"/>
            </a:endParaRPr>
          </a:p>
          <a:p>
            <a:pPr marL="626514" indent="0">
              <a:lnSpc>
                <a:spcPct val="100000"/>
              </a:lnSpc>
              <a:spcBef>
                <a:spcPts val="22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 dirty="0">
              <a:latin typeface="Courier New"/>
              <a:cs typeface="Courier New"/>
            </a:endParaRPr>
          </a:p>
          <a:p>
            <a:pPr marL="786973" indent="0">
              <a:lnSpc>
                <a:spcPct val="100000"/>
              </a:lnSpc>
              <a:spcBef>
                <a:spcPts val="15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&lt;th&gt;&amp;nbsp;&lt;/th&gt;</a:t>
            </a:r>
            <a:endParaRPr sz="700" dirty="0">
              <a:latin typeface="Courier New"/>
              <a:cs typeface="Courier New"/>
            </a:endParaRPr>
          </a:p>
          <a:p>
            <a:pPr marL="786973" indent="0">
              <a:lnSpc>
                <a:spcPct val="100000"/>
              </a:lnSpc>
              <a:spcBef>
                <a:spcPts val="15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&lt;th&gt;Meals&lt;/th&gt;</a:t>
            </a:r>
            <a:endParaRPr sz="700" dirty="0">
              <a:latin typeface="Courier New"/>
              <a:cs typeface="Courier New"/>
            </a:endParaRPr>
          </a:p>
          <a:p>
            <a:pPr marL="786973" indent="0">
              <a:lnSpc>
                <a:spcPct val="100000"/>
              </a:lnSpc>
              <a:spcBef>
                <a:spcPts val="22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&lt;th&gt;Hotels&lt;/th&gt;</a:t>
            </a:r>
            <a:endParaRPr sz="700" dirty="0">
              <a:latin typeface="Courier New"/>
              <a:cs typeface="Courier New"/>
            </a:endParaRPr>
          </a:p>
          <a:p>
            <a:pPr marL="786973" indent="0">
              <a:lnSpc>
                <a:spcPct val="100000"/>
              </a:lnSpc>
              <a:spcBef>
                <a:spcPts val="15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&lt;th&gt;Transport&lt;/th&gt;</a:t>
            </a:r>
            <a:endParaRPr sz="700" dirty="0">
              <a:latin typeface="Courier New"/>
              <a:cs typeface="Courier New"/>
            </a:endParaRPr>
          </a:p>
          <a:p>
            <a:pPr marL="626514" indent="0">
              <a:lnSpc>
                <a:spcPct val="100000"/>
              </a:lnSpc>
              <a:spcBef>
                <a:spcPts val="15"/>
              </a:spcBef>
              <a:buNone/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67205"/>
            <a:ext cx="3388696" cy="898847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125916" indent="-120344"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Để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các tiêu </a:t>
            </a:r>
            <a:r>
              <a:rPr spc="2" dirty="0">
                <a:latin typeface="Calibri"/>
                <a:cs typeface="Calibri"/>
              </a:rPr>
              <a:t>đề chính cho bảng, </a:t>
            </a:r>
            <a:r>
              <a:rPr spc="-4" dirty="0">
                <a:latin typeface="Calibri"/>
                <a:cs typeface="Calibri"/>
              </a:rPr>
              <a:t>ta </a:t>
            </a:r>
            <a:r>
              <a:rPr dirty="0">
                <a:latin typeface="Calibri"/>
                <a:cs typeface="Calibri"/>
              </a:rPr>
              <a:t>dùng phần </a:t>
            </a:r>
            <a:r>
              <a:rPr spc="2" dirty="0">
                <a:latin typeface="Calibri"/>
                <a:cs typeface="Calibri"/>
              </a:rPr>
              <a:t>tử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&lt;caption&gt;.</a:t>
            </a:r>
          </a:p>
          <a:p>
            <a:pPr marL="125916" marR="42343" indent="-120344">
              <a:lnSpc>
                <a:spcPts val="983"/>
              </a:lnSpc>
              <a:spcBef>
                <a:spcPts val="3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Phần tử </a:t>
            </a:r>
            <a:r>
              <a:rPr dirty="0">
                <a:latin typeface="Calibri"/>
                <a:cs typeface="Calibri"/>
              </a:rPr>
              <a:t>&lt;caption&gt;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nghĩa </a:t>
            </a:r>
            <a:r>
              <a:rPr spc="2" dirty="0">
                <a:latin typeface="Calibri"/>
                <a:cs typeface="Calibri"/>
              </a:rPr>
              <a:t>một chú </a:t>
            </a:r>
            <a:r>
              <a:rPr dirty="0">
                <a:latin typeface="Calibri"/>
                <a:cs typeface="Calibri"/>
              </a:rPr>
              <a:t>thích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bảng. </a:t>
            </a:r>
            <a:r>
              <a:rPr spc="2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</a:t>
            </a:r>
            <a:r>
              <a:rPr spc="-132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tử </a:t>
            </a:r>
            <a:r>
              <a:rPr dirty="0">
                <a:latin typeface="Calibri"/>
                <a:cs typeface="Calibri"/>
              </a:rPr>
              <a:t>con  </a:t>
            </a:r>
            <a:r>
              <a:rPr spc="2" dirty="0">
                <a:latin typeface="Calibri"/>
                <a:cs typeface="Calibri"/>
              </a:rPr>
              <a:t>của phần tử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&lt;table&gt;.</a:t>
            </a:r>
          </a:p>
          <a:p>
            <a:pPr marL="125916" indent="-120344">
              <a:lnSpc>
                <a:spcPts val="95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phải có </a:t>
            </a:r>
            <a:r>
              <a:rPr spc="2" dirty="0">
                <a:latin typeface="Calibri"/>
                <a:cs typeface="Calibri"/>
              </a:rPr>
              <a:t>mặt </a:t>
            </a:r>
            <a:r>
              <a:rPr spc="-4" dirty="0">
                <a:latin typeface="Calibri"/>
                <a:cs typeface="Calibri"/>
              </a:rPr>
              <a:t>ngay </a:t>
            </a:r>
            <a:r>
              <a:rPr dirty="0">
                <a:latin typeface="Calibri"/>
                <a:cs typeface="Calibri"/>
              </a:rPr>
              <a:t>sau thẻ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&lt;table&gt;.</a:t>
            </a:r>
          </a:p>
          <a:p>
            <a:pPr marL="125916" indent="-120344">
              <a:spcBef>
                <a:spcPts val="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Chỉ có thể có </a:t>
            </a:r>
            <a:r>
              <a:rPr spc="2" dirty="0">
                <a:latin typeface="Calibri"/>
                <a:cs typeface="Calibri"/>
              </a:rPr>
              <a:t>một chú </a:t>
            </a:r>
            <a:r>
              <a:rPr dirty="0">
                <a:latin typeface="Calibri"/>
                <a:cs typeface="Calibri"/>
              </a:rPr>
              <a:t>thích </a:t>
            </a:r>
            <a:r>
              <a:rPr spc="2" dirty="0">
                <a:latin typeface="Calibri"/>
                <a:cs typeface="Calibri"/>
              </a:rPr>
              <a:t>cho một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bảng.</a:t>
            </a:r>
          </a:p>
          <a:p>
            <a:pPr marL="125916" indent="-120344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4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số câu liên </a:t>
            </a:r>
            <a:r>
              <a:rPr spc="2" dirty="0">
                <a:latin typeface="Calibri"/>
                <a:cs typeface="Calibri"/>
              </a:rPr>
              <a:t>quan chứng minh làm thế nào để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một </a:t>
            </a:r>
            <a:r>
              <a:rPr dirty="0">
                <a:latin typeface="Calibri"/>
                <a:cs typeface="Calibri"/>
              </a:rPr>
              <a:t>tiêu </a:t>
            </a:r>
            <a:r>
              <a:rPr spc="2" dirty="0" err="1">
                <a:latin typeface="Calibri"/>
                <a:cs typeface="Calibri"/>
              </a:rPr>
              <a:t>đề</a:t>
            </a:r>
            <a:r>
              <a:rPr spc="2" dirty="0">
                <a:latin typeface="Calibri"/>
                <a:cs typeface="Calibri"/>
              </a:rPr>
              <a:t> </a:t>
            </a:r>
            <a:r>
              <a:rPr spc="2" dirty="0" err="1" smtClean="0">
                <a:latin typeface="Calibri"/>
                <a:cs typeface="Calibri"/>
              </a:rPr>
              <a:t>cho</a:t>
            </a:r>
            <a:r>
              <a:rPr spc="-125" dirty="0" smtClean="0">
                <a:latin typeface="Calibri"/>
                <a:cs typeface="Calibri"/>
              </a:rPr>
              <a:t> </a:t>
            </a:r>
            <a:r>
              <a:rPr spc="2" dirty="0" err="1">
                <a:latin typeface="Calibri"/>
                <a:cs typeface="Calibri"/>
              </a:rPr>
              <a:t>một</a:t>
            </a:r>
            <a:r>
              <a:rPr lang="en-US" spc="2" dirty="0">
                <a:latin typeface="Calibri"/>
                <a:cs typeface="Calibri"/>
              </a:rPr>
              <a:t> </a:t>
            </a:r>
            <a:r>
              <a:rPr lang="en-US" spc="2" dirty="0" err="1">
                <a:latin typeface="Calibri"/>
                <a:cs typeface="Calibri"/>
              </a:rPr>
              <a:t>bảng</a:t>
            </a:r>
            <a:r>
              <a:rPr lang="en-US" spc="2" dirty="0"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79886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PHẦN TỬ CAPTION</a:t>
            </a:r>
            <a:r>
              <a:rPr lang="vi-VN" spc="-44" dirty="0"/>
              <a:t> </a:t>
            </a:r>
            <a:r>
              <a:rPr lang="vi-VN" spc="-2" dirty="0"/>
              <a:t>2-3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84111" y="357003"/>
            <a:ext cx="1597803" cy="248294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R="212831" algn="ctr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>
              <a:latin typeface="Courier New"/>
              <a:cs typeface="Courier New"/>
            </a:endParaRPr>
          </a:p>
          <a:p>
            <a:pPr marL="809259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&lt;td&gt;25-Apr&lt;/td&gt;</a:t>
            </a:r>
            <a:endParaRPr sz="700">
              <a:latin typeface="Courier New"/>
              <a:cs typeface="Courier New"/>
            </a:endParaRPr>
          </a:p>
          <a:p>
            <a:pPr marL="749644" algn="ctr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&lt;td&gt;37.74&lt;/td&gt;</a:t>
            </a:r>
            <a:endParaRPr sz="700">
              <a:latin typeface="Courier New"/>
              <a:cs typeface="Courier New"/>
            </a:endParaRPr>
          </a:p>
          <a:p>
            <a:pPr marL="809259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&lt;td&gt;112.00&lt;/td&gt;</a:t>
            </a:r>
            <a:endParaRPr sz="700">
              <a:latin typeface="Courier New"/>
              <a:cs typeface="Courier New"/>
            </a:endParaRPr>
          </a:p>
          <a:p>
            <a:pPr marL="749644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&lt;td&gt;45.00&lt;/td&gt;</a:t>
            </a:r>
            <a:endParaRPr sz="700">
              <a:latin typeface="Courier New"/>
              <a:cs typeface="Courier New"/>
            </a:endParaRPr>
          </a:p>
          <a:p>
            <a:pPr marR="156559" algn="ctr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>
              <a:latin typeface="Courier New"/>
              <a:cs typeface="Courier New"/>
            </a:endParaRPr>
          </a:p>
          <a:p>
            <a:pPr marR="210045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>
              <a:latin typeface="Courier New"/>
              <a:cs typeface="Courier New"/>
            </a:endParaRPr>
          </a:p>
          <a:p>
            <a:pPr marL="696715" algn="ctr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&lt;td&gt;26-Apr&lt;/td&gt;</a:t>
            </a:r>
            <a:endParaRPr sz="700">
              <a:latin typeface="Courier New"/>
              <a:cs typeface="Courier New"/>
            </a:endParaRPr>
          </a:p>
          <a:p>
            <a:pPr marL="755773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&lt;td&gt;27.28&lt;/td&gt;</a:t>
            </a:r>
            <a:endParaRPr sz="700">
              <a:latin typeface="Courier New"/>
              <a:cs typeface="Courier New"/>
            </a:endParaRPr>
          </a:p>
          <a:p>
            <a:pPr marL="696158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&lt;td&gt;112.00&lt;/td&gt;</a:t>
            </a:r>
            <a:endParaRPr sz="700">
              <a:latin typeface="Courier New"/>
              <a:cs typeface="Courier New"/>
            </a:endParaRPr>
          </a:p>
          <a:p>
            <a:pPr marL="755773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&lt;td&gt;45.00&lt;/td&gt;</a:t>
            </a:r>
            <a:endParaRPr sz="700">
              <a:latin typeface="Courier New"/>
              <a:cs typeface="Courier New"/>
            </a:endParaRPr>
          </a:p>
          <a:p>
            <a:pPr marR="156559" algn="ctr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>
              <a:latin typeface="Courier New"/>
              <a:cs typeface="Courier New"/>
            </a:endParaRPr>
          </a:p>
          <a:p>
            <a:pPr marR="210045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>
              <a:latin typeface="Courier New"/>
              <a:cs typeface="Courier New"/>
            </a:endParaRPr>
          </a:p>
          <a:p>
            <a:pPr marL="696158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&lt;td&gt;Totals&lt;/td&gt;</a:t>
            </a:r>
            <a:endParaRPr sz="700">
              <a:latin typeface="Courier New"/>
              <a:cs typeface="Courier New"/>
            </a:endParaRPr>
          </a:p>
          <a:p>
            <a:pPr marL="755773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&lt;td&gt;65.02&lt;/td&gt;</a:t>
            </a:r>
            <a:endParaRPr sz="700">
              <a:latin typeface="Courier New"/>
              <a:cs typeface="Courier New"/>
            </a:endParaRPr>
          </a:p>
          <a:p>
            <a:pPr marL="696158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&lt;td&gt;224.00&lt;/td&gt;</a:t>
            </a:r>
            <a:endParaRPr sz="700">
              <a:latin typeface="Courier New"/>
              <a:cs typeface="Courier New"/>
            </a:endParaRPr>
          </a:p>
          <a:p>
            <a:pPr marL="755773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&lt;td&gt;90.00&lt;/td&gt;</a:t>
            </a:r>
            <a:endParaRPr sz="700">
              <a:latin typeface="Courier New"/>
              <a:cs typeface="Courier New"/>
            </a:endParaRPr>
          </a:p>
          <a:p>
            <a:pPr marR="156559" algn="ctr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>
              <a:latin typeface="Courier New"/>
              <a:cs typeface="Courier New"/>
            </a:endParaRPr>
          </a:p>
          <a:p>
            <a:pPr marL="327046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&lt;/table&gt;</a:t>
            </a:r>
            <a:endParaRPr sz="700">
              <a:latin typeface="Courier New"/>
              <a:cs typeface="Courier New"/>
            </a:endParaRPr>
          </a:p>
          <a:p>
            <a:pPr marL="16575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79886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PHẦN TỬ CAPTION</a:t>
            </a:r>
            <a:r>
              <a:rPr lang="vi-VN" spc="-44" dirty="0"/>
              <a:t> </a:t>
            </a:r>
            <a:r>
              <a:rPr lang="vi-VN" spc="-2" dirty="0"/>
              <a:t>3-3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4" y="488692"/>
            <a:ext cx="473922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9428" y="748171"/>
            <a:ext cx="2802935" cy="1904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313261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KÍCH THƯỚC BẢNG </a:t>
            </a:r>
            <a:r>
              <a:rPr lang="vi-VN" spc="-15" dirty="0"/>
              <a:t>VÀ </a:t>
            </a:r>
            <a:r>
              <a:rPr lang="vi-VN" spc="-2" dirty="0"/>
              <a:t>ĐỘ </a:t>
            </a:r>
            <a:r>
              <a:rPr lang="vi-VN" spc="-9" dirty="0"/>
              <a:t>RỘNG CỘT</a:t>
            </a:r>
            <a:r>
              <a:rPr lang="vi-VN" spc="15" dirty="0"/>
              <a:t> </a:t>
            </a:r>
            <a:r>
              <a:rPr lang="vi-VN" spc="-2" dirty="0"/>
              <a:t>1-2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62862"/>
            <a:ext cx="3594163" cy="2493904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61008" indent="-120344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Kích </a:t>
            </a:r>
            <a:r>
              <a:rPr spc="2" dirty="0">
                <a:latin typeface="Calibri"/>
                <a:cs typeface="Calibri"/>
              </a:rPr>
              <a:t>thước </a:t>
            </a:r>
            <a:r>
              <a:rPr dirty="0">
                <a:latin typeface="Calibri"/>
                <a:cs typeface="Calibri"/>
              </a:rPr>
              <a:t>bảng có thể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spc="4" dirty="0">
                <a:latin typeface="Calibri"/>
                <a:cs typeface="Calibri"/>
              </a:rPr>
              <a:t>mở </a:t>
            </a:r>
            <a:r>
              <a:rPr dirty="0">
                <a:latin typeface="Calibri"/>
                <a:cs typeface="Calibri"/>
              </a:rPr>
              <a:t>rộng khi người dùng </a:t>
            </a:r>
            <a:r>
              <a:rPr spc="2" dirty="0">
                <a:latin typeface="Calibri"/>
                <a:cs typeface="Calibri"/>
              </a:rPr>
              <a:t>muốn thêm </a:t>
            </a:r>
            <a:r>
              <a:rPr dirty="0">
                <a:latin typeface="Calibri"/>
                <a:cs typeface="Calibri"/>
              </a:rPr>
              <a:t>các hàng </a:t>
            </a:r>
            <a:r>
              <a:rPr spc="-2" dirty="0">
                <a:latin typeface="Calibri"/>
                <a:cs typeface="Calibri"/>
              </a:rPr>
              <a:t>và</a:t>
            </a:r>
            <a:r>
              <a:rPr spc="-8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cột  trong</a:t>
            </a:r>
            <a:r>
              <a:rPr spc="-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bảng.</a:t>
            </a:r>
          </a:p>
          <a:p>
            <a:pPr marL="125916" indent="-120344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Người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dùng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có thể</a:t>
            </a:r>
            <a:r>
              <a:rPr spc="-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sử dụng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phần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&lt;style&gt;</a:t>
            </a:r>
            <a:r>
              <a:rPr spc="-2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để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thiết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lập</a:t>
            </a:r>
            <a:r>
              <a:rPr spc="-2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chiều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rộng</a:t>
            </a:r>
            <a:r>
              <a:rPr spc="-2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mặc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định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cho</a:t>
            </a:r>
            <a:r>
              <a:rPr dirty="0">
                <a:latin typeface="Calibri"/>
                <a:cs typeface="Calibri"/>
              </a:rPr>
              <a:t> bảng</a:t>
            </a:r>
          </a:p>
          <a:p>
            <a:pPr marL="125916">
              <a:spcBef>
                <a:spcPts val="11"/>
              </a:spcBef>
            </a:pPr>
            <a:r>
              <a:rPr spc="2" dirty="0">
                <a:latin typeface="Calibri"/>
                <a:cs typeface="Calibri"/>
              </a:rPr>
              <a:t>để 100%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cửa </a:t>
            </a:r>
            <a:r>
              <a:rPr dirty="0">
                <a:latin typeface="Calibri"/>
                <a:cs typeface="Calibri"/>
              </a:rPr>
              <a:t>sổ trình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duyệt.</a:t>
            </a:r>
          </a:p>
          <a:p>
            <a:pPr marL="125916" marR="29807" indent="-120344">
              <a:lnSpc>
                <a:spcPts val="983"/>
              </a:lnSpc>
              <a:spcBef>
                <a:spcPts val="3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thiết lập chiều rộng </a:t>
            </a:r>
            <a:r>
              <a:rPr spc="2" dirty="0">
                <a:latin typeface="Calibri"/>
                <a:cs typeface="Calibri"/>
              </a:rPr>
              <a:t>của một </a:t>
            </a:r>
            <a:r>
              <a:rPr dirty="0">
                <a:latin typeface="Calibri"/>
                <a:cs typeface="Calibri"/>
              </a:rPr>
              <a:t>cột trong </a:t>
            </a:r>
            <a:r>
              <a:rPr spc="2" dirty="0">
                <a:latin typeface="Calibri"/>
                <a:cs typeface="Calibri"/>
              </a:rPr>
              <a:t>điểm </a:t>
            </a:r>
            <a:r>
              <a:rPr dirty="0">
                <a:latin typeface="Calibri"/>
                <a:cs typeface="Calibri"/>
              </a:rPr>
              <a:t>ảnh, người </a:t>
            </a:r>
            <a:r>
              <a:rPr spc="-4" dirty="0">
                <a:latin typeface="Calibri"/>
                <a:cs typeface="Calibri"/>
              </a:rPr>
              <a:t>ta </a:t>
            </a:r>
            <a:r>
              <a:rPr dirty="0">
                <a:latin typeface="Calibri"/>
                <a:cs typeface="Calibri"/>
              </a:rPr>
              <a:t>có thể sử dụng</a:t>
            </a:r>
            <a:r>
              <a:rPr spc="-7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thuộc  </a:t>
            </a:r>
            <a:r>
              <a:rPr dirty="0">
                <a:latin typeface="Calibri"/>
                <a:cs typeface="Calibri"/>
              </a:rPr>
              <a:t>tính style trong thẻ &lt;td&gt;.</a:t>
            </a:r>
            <a:r>
              <a:rPr spc="-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column.</a:t>
            </a:r>
          </a:p>
          <a:p>
            <a:pPr marL="125916" indent="-120344">
              <a:lnSpc>
                <a:spcPts val="952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</a:p>
          <a:p>
            <a:pPr marL="125916">
              <a:spcBef>
                <a:spcPts val="369"/>
              </a:spcBef>
            </a:pPr>
            <a:r>
              <a:rPr sz="700" spc="-2" dirty="0">
                <a:latin typeface="Courier New"/>
                <a:cs typeface="Courier New"/>
              </a:rPr>
              <a:t>&lt;!DOCTYPE HTML&gt;</a:t>
            </a:r>
            <a:endParaRPr sz="700" dirty="0">
              <a:latin typeface="Courier New"/>
              <a:cs typeface="Courier New"/>
            </a:endParaRPr>
          </a:p>
          <a:p>
            <a:pPr marL="179402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 dirty="0">
              <a:latin typeface="Courier New"/>
              <a:cs typeface="Courier New"/>
            </a:endParaRPr>
          </a:p>
          <a:p>
            <a:pPr marL="232888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 dirty="0">
              <a:latin typeface="Courier New"/>
              <a:cs typeface="Courier New"/>
            </a:endParaRPr>
          </a:p>
          <a:p>
            <a:pPr marL="286375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&lt;title&gt;Tables&lt;/title&gt;</a:t>
            </a:r>
            <a:endParaRPr sz="700" dirty="0">
              <a:latin typeface="Courier New"/>
              <a:cs typeface="Courier New"/>
            </a:endParaRPr>
          </a:p>
          <a:p>
            <a:pPr marL="286375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 dirty="0">
              <a:latin typeface="Courier New"/>
              <a:cs typeface="Courier New"/>
            </a:endParaRPr>
          </a:p>
          <a:p>
            <a:pPr marR="2635315" algn="ctr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 dirty="0">
              <a:latin typeface="Courier New"/>
              <a:cs typeface="Courier New"/>
            </a:endParaRPr>
          </a:p>
          <a:p>
            <a:pPr marL="393347">
              <a:spcBef>
                <a:spcPts val="168"/>
              </a:spcBef>
            </a:pPr>
            <a:r>
              <a:rPr sz="700" spc="-2" dirty="0">
                <a:latin typeface="Courier New"/>
                <a:cs typeface="Courier New"/>
              </a:rPr>
              <a:t>&lt;h2&gt;Table&lt;/h2&gt;</a:t>
            </a:r>
            <a:endParaRPr sz="700" dirty="0">
              <a:latin typeface="Courier New"/>
              <a:cs typeface="Courier New"/>
            </a:endParaRPr>
          </a:p>
          <a:p>
            <a:pPr marL="446833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&lt;table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border=”1”&gt;</a:t>
            </a:r>
            <a:endParaRPr sz="700" dirty="0">
              <a:latin typeface="Courier New"/>
              <a:cs typeface="Courier New"/>
            </a:endParaRPr>
          </a:p>
          <a:p>
            <a:pPr marL="500877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 dirty="0">
              <a:latin typeface="Courier New"/>
              <a:cs typeface="Courier New"/>
            </a:endParaRPr>
          </a:p>
          <a:p>
            <a:pPr marL="607850">
              <a:spcBef>
                <a:spcPts val="168"/>
              </a:spcBef>
            </a:pPr>
            <a:r>
              <a:rPr sz="700" spc="-2" dirty="0">
                <a:latin typeface="Courier New"/>
                <a:cs typeface="Courier New"/>
              </a:rPr>
              <a:t>&lt;td style =”width: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200px”&gt;Flowers&lt;/td&gt;</a:t>
            </a:r>
            <a:endParaRPr sz="700" dirty="0">
              <a:latin typeface="Courier New"/>
              <a:cs typeface="Courier New"/>
            </a:endParaRPr>
          </a:p>
          <a:p>
            <a:pPr marL="634036">
              <a:spcBef>
                <a:spcPts val="167"/>
              </a:spcBef>
            </a:pPr>
            <a:r>
              <a:rPr sz="700" spc="-2" dirty="0">
                <a:latin typeface="Courier New"/>
                <a:cs typeface="Courier New"/>
              </a:rPr>
              <a:t>&lt;td style =”width: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80px”&gt;Fruits&lt;/td&gt;</a:t>
            </a:r>
            <a:endParaRPr sz="700" dirty="0">
              <a:latin typeface="Courier New"/>
              <a:cs typeface="Courier New"/>
            </a:endParaRPr>
          </a:p>
          <a:p>
            <a:pPr marL="500877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313261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KÍCH THƯỚC BẢNG </a:t>
            </a:r>
            <a:r>
              <a:rPr lang="vi-VN" spc="-15" dirty="0"/>
              <a:t>VÀ </a:t>
            </a:r>
            <a:r>
              <a:rPr lang="vi-VN" spc="-2" dirty="0"/>
              <a:t>ĐỘ </a:t>
            </a:r>
            <a:r>
              <a:rPr lang="vi-VN" spc="-9" dirty="0"/>
              <a:t>RỘNG CỘT</a:t>
            </a:r>
            <a:r>
              <a:rPr lang="vi-VN" spc="11" dirty="0"/>
              <a:t> </a:t>
            </a:r>
            <a:r>
              <a:rPr lang="vi-VN" dirty="0" smtClean="0"/>
              <a:t>2-2</a:t>
            </a:r>
            <a:endParaRPr lang="vi-VN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31168" y="325409"/>
            <a:ext cx="2654845" cy="1042948"/>
          </a:xfrm>
          <a:prstGeom prst="rect">
            <a:avLst/>
          </a:prstGeom>
        </p:spPr>
        <p:txBody>
          <a:bodyPr vert="horz" wrap="square" lIns="0" tIns="27021" rIns="0" bIns="0" rtlCol="0">
            <a:spAutoFit/>
          </a:bodyPr>
          <a:lstStyle/>
          <a:p>
            <a:pPr marL="380533">
              <a:spcBef>
                <a:spcPts val="212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>
              <a:latin typeface="Courier New"/>
              <a:cs typeface="Courier New"/>
            </a:endParaRPr>
          </a:p>
          <a:p>
            <a:pPr marL="487505">
              <a:spcBef>
                <a:spcPts val="167"/>
              </a:spcBef>
            </a:pPr>
            <a:r>
              <a:rPr sz="700" spc="-2" dirty="0">
                <a:latin typeface="Courier New"/>
                <a:cs typeface="Courier New"/>
              </a:rPr>
              <a:t>&lt;td style =”width: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200px”&gt;Vegetables&lt;/td&gt;</a:t>
            </a:r>
            <a:endParaRPr sz="700">
              <a:latin typeface="Courier New"/>
              <a:cs typeface="Courier New"/>
            </a:endParaRPr>
          </a:p>
          <a:p>
            <a:pPr marL="487505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&lt;td style =”width: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80px”&gt;Trees&lt;/td&gt;</a:t>
            </a:r>
            <a:endParaRPr sz="700">
              <a:latin typeface="Courier New"/>
              <a:cs typeface="Courier New"/>
            </a:endParaRPr>
          </a:p>
          <a:p>
            <a:pPr marR="1656404" algn="ctr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>
              <a:latin typeface="Courier New"/>
              <a:cs typeface="Courier New"/>
            </a:endParaRPr>
          </a:p>
          <a:p>
            <a:pPr marR="1603196" algn="ctr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&lt;/table&gt;</a:t>
            </a:r>
            <a:endParaRPr sz="700">
              <a:latin typeface="Courier New"/>
              <a:cs typeface="Courier New"/>
            </a:endParaRPr>
          </a:p>
          <a:p>
            <a:pPr marL="219517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9156" y="1306579"/>
            <a:ext cx="2152042" cy="14623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24803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GỘP </a:t>
            </a:r>
            <a:r>
              <a:rPr lang="vi-VN" spc="-9" dirty="0"/>
              <a:t>CÁC </a:t>
            </a:r>
            <a:r>
              <a:rPr lang="vi-VN" spc="-2" dirty="0"/>
              <a:t>Ô </a:t>
            </a:r>
            <a:r>
              <a:rPr lang="vi-VN" spc="-9" dirty="0"/>
              <a:t>TRONG </a:t>
            </a:r>
            <a:r>
              <a:rPr lang="vi-VN" spc="-2" dirty="0"/>
              <a:t>BẢNG</a:t>
            </a:r>
            <a:r>
              <a:rPr lang="vi-VN" spc="-9" dirty="0"/>
              <a:t> </a:t>
            </a:r>
            <a:r>
              <a:rPr lang="vi-VN" dirty="0"/>
              <a:t>1-3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29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4" y="388255"/>
            <a:ext cx="3378518" cy="247123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Để </a:t>
            </a:r>
            <a:r>
              <a:rPr dirty="0">
                <a:latin typeface="Calibri"/>
                <a:cs typeface="Calibri"/>
              </a:rPr>
              <a:t>thay đổi các </a:t>
            </a:r>
            <a:r>
              <a:rPr spc="2" dirty="0">
                <a:latin typeface="Calibri"/>
                <a:cs typeface="Calibri"/>
              </a:rPr>
              <a:t>ô của một </a:t>
            </a:r>
            <a:r>
              <a:rPr dirty="0">
                <a:latin typeface="Calibri"/>
                <a:cs typeface="Calibri"/>
              </a:rPr>
              <a:t>bảng chiều cao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chiều rộng </a:t>
            </a:r>
            <a:r>
              <a:rPr spc="2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nhau, colspan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và</a:t>
            </a:r>
            <a:endParaRPr dirty="0">
              <a:latin typeface="Calibri"/>
              <a:cs typeface="Calibri"/>
            </a:endParaRPr>
          </a:p>
          <a:p>
            <a:pPr marL="125916">
              <a:spcBef>
                <a:spcPts val="684"/>
              </a:spcBef>
            </a:pPr>
            <a:r>
              <a:rPr dirty="0">
                <a:latin typeface="Calibri"/>
                <a:cs typeface="Calibri"/>
              </a:rPr>
              <a:t>rowspan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có thể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sử</a:t>
            </a:r>
            <a:r>
              <a:rPr spc="-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dụng.</a:t>
            </a:r>
          </a:p>
          <a:p>
            <a:pPr marL="125916" indent="-120344">
              <a:spcBef>
                <a:spcPts val="5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Thuộc tính colspan có </a:t>
            </a:r>
            <a:r>
              <a:rPr spc="2" dirty="0">
                <a:latin typeface="Calibri"/>
                <a:cs typeface="Calibri"/>
              </a:rPr>
              <a:t>thể được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số </a:t>
            </a:r>
            <a:r>
              <a:rPr spc="2" dirty="0">
                <a:latin typeface="Calibri"/>
                <a:cs typeface="Calibri"/>
              </a:rPr>
              <a:t>lượng </a:t>
            </a:r>
            <a:r>
              <a:rPr dirty="0">
                <a:latin typeface="Calibri"/>
                <a:cs typeface="Calibri"/>
              </a:rPr>
              <a:t>các cột sẽ</a:t>
            </a:r>
            <a:r>
              <a:rPr spc="-1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gộp.</a:t>
            </a:r>
          </a:p>
          <a:p>
            <a:pPr marL="125916" indent="-120344">
              <a:spcBef>
                <a:spcPts val="50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Thuộc tính rowspan có thể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số hàng sẽ</a:t>
            </a:r>
            <a:r>
              <a:rPr spc="-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gộp.</a:t>
            </a:r>
          </a:p>
          <a:p>
            <a:pPr marL="125916" indent="-120344">
              <a:spcBef>
                <a:spcPts val="5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dụ:</a:t>
            </a:r>
          </a:p>
          <a:p>
            <a:pPr>
              <a:spcBef>
                <a:spcPts val="2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125916">
              <a:spcBef>
                <a:spcPts val="2"/>
              </a:spcBef>
            </a:pPr>
            <a:r>
              <a:rPr sz="700" spc="-2" dirty="0">
                <a:latin typeface="Courier New"/>
                <a:cs typeface="Courier New"/>
              </a:rPr>
              <a:t>&lt;!DOCTYPE </a:t>
            </a:r>
            <a:r>
              <a:rPr sz="700" dirty="0">
                <a:latin typeface="Courier New"/>
                <a:cs typeface="Courier New"/>
              </a:rPr>
              <a:t>HTML </a:t>
            </a:r>
            <a:r>
              <a:rPr sz="700" spc="-2" dirty="0">
                <a:latin typeface="Courier New"/>
                <a:cs typeface="Courier New"/>
              </a:rPr>
              <a:t>&gt;</a:t>
            </a:r>
            <a:endParaRPr sz="700" dirty="0">
              <a:latin typeface="Courier New"/>
              <a:cs typeface="Courier New"/>
            </a:endParaRPr>
          </a:p>
          <a:p>
            <a:pPr marL="17940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 dirty="0">
              <a:latin typeface="Courier New"/>
              <a:cs typeface="Courier New"/>
            </a:endParaRPr>
          </a:p>
          <a:p>
            <a:pPr marL="232888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 dirty="0">
              <a:latin typeface="Courier New"/>
              <a:cs typeface="Courier New"/>
            </a:endParaRPr>
          </a:p>
          <a:p>
            <a:pPr marL="286375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&lt;title&gt;Favorite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Destination&lt;/title&gt;</a:t>
            </a:r>
            <a:endParaRPr sz="700" dirty="0">
              <a:latin typeface="Courier New"/>
              <a:cs typeface="Courier New"/>
            </a:endParaRPr>
          </a:p>
          <a:p>
            <a:pPr marL="232888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 dirty="0">
              <a:latin typeface="Courier New"/>
              <a:cs typeface="Courier New"/>
            </a:endParaRPr>
          </a:p>
          <a:p>
            <a:pPr marL="339861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 dirty="0">
              <a:latin typeface="Courier New"/>
              <a:cs typeface="Courier New"/>
            </a:endParaRPr>
          </a:p>
          <a:p>
            <a:pPr marL="393347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&lt;h2&gt;Report&lt;/h2&gt;</a:t>
            </a:r>
            <a:endParaRPr sz="700" dirty="0">
              <a:latin typeface="Courier New"/>
              <a:cs typeface="Courier New"/>
            </a:endParaRPr>
          </a:p>
          <a:p>
            <a:pPr marL="446833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&lt;table border=”1” width=”100%”</a:t>
            </a:r>
            <a:r>
              <a:rPr sz="700" spc="13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height=”100%”&gt;</a:t>
            </a:r>
            <a:endParaRPr sz="700" dirty="0">
              <a:latin typeface="Courier New"/>
              <a:cs typeface="Courier New"/>
            </a:endParaRPr>
          </a:p>
          <a:p>
            <a:pPr marL="500877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 dirty="0">
              <a:latin typeface="Courier New"/>
              <a:cs typeface="Courier New"/>
            </a:endParaRPr>
          </a:p>
          <a:p>
            <a:pPr marL="607850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 colspan=”2”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rowspan=”2”&gt;Results&lt;/td&gt;</a:t>
            </a:r>
            <a:endParaRPr sz="700" dirty="0">
              <a:latin typeface="Courier New"/>
              <a:cs typeface="Courier New"/>
            </a:endParaRPr>
          </a:p>
          <a:p>
            <a:pPr marL="607850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&lt;td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colspan=”3”&gt;Range&lt;/td&gt;</a:t>
            </a:r>
            <a:endParaRPr sz="700" dirty="0">
              <a:latin typeface="Courier New"/>
              <a:cs typeface="Courier New"/>
            </a:endParaRPr>
          </a:p>
          <a:p>
            <a:pPr marL="500877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202" y="99847"/>
            <a:ext cx="382878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48" dirty="0"/>
              <a:t>TẠO </a:t>
            </a:r>
            <a:r>
              <a:rPr lang="vi-VN" spc="-15" dirty="0"/>
              <a:t>VÀ </a:t>
            </a:r>
            <a:r>
              <a:rPr lang="vi-VN" spc="-2" dirty="0"/>
              <a:t>ĐỊNH DẠNG BẢNG</a:t>
            </a:r>
            <a:r>
              <a:rPr lang="vi-VN" spc="37" dirty="0"/>
              <a:t> </a:t>
            </a:r>
            <a:r>
              <a:rPr lang="vi-VN" spc="-2" dirty="0"/>
              <a:t>1-3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2357" y="408433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83" y="0"/>
                </a:lnTo>
                <a:lnTo>
                  <a:pt x="69190" y="8895"/>
                </a:lnTo>
                <a:lnTo>
                  <a:pt x="33181" y="33162"/>
                </a:lnTo>
                <a:lnTo>
                  <a:pt x="8903" y="69169"/>
                </a:lnTo>
                <a:lnTo>
                  <a:pt x="0" y="113284"/>
                </a:lnTo>
                <a:lnTo>
                  <a:pt x="0" y="566420"/>
                </a:lnTo>
                <a:lnTo>
                  <a:pt x="8903" y="610534"/>
                </a:lnTo>
                <a:lnTo>
                  <a:pt x="33181" y="646541"/>
                </a:lnTo>
                <a:lnTo>
                  <a:pt x="69190" y="670808"/>
                </a:lnTo>
                <a:lnTo>
                  <a:pt x="113283" y="679703"/>
                </a:lnTo>
                <a:lnTo>
                  <a:pt x="8268716" y="679703"/>
                </a:lnTo>
                <a:lnTo>
                  <a:pt x="8312830" y="670808"/>
                </a:lnTo>
                <a:lnTo>
                  <a:pt x="8348837" y="646541"/>
                </a:lnTo>
                <a:lnTo>
                  <a:pt x="8373104" y="610534"/>
                </a:lnTo>
                <a:lnTo>
                  <a:pt x="8382000" y="566420"/>
                </a:lnTo>
                <a:lnTo>
                  <a:pt x="8382000" y="113284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408433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0" y="113284"/>
                </a:moveTo>
                <a:lnTo>
                  <a:pt x="8903" y="69169"/>
                </a:lnTo>
                <a:lnTo>
                  <a:pt x="33181" y="33162"/>
                </a:lnTo>
                <a:lnTo>
                  <a:pt x="69190" y="8895"/>
                </a:lnTo>
                <a:lnTo>
                  <a:pt x="113283" y="0"/>
                </a:lnTo>
                <a:lnTo>
                  <a:pt x="8268716" y="0"/>
                </a:lnTo>
                <a:lnTo>
                  <a:pt x="8312830" y="8895"/>
                </a:lnTo>
                <a:lnTo>
                  <a:pt x="8348837" y="33162"/>
                </a:lnTo>
                <a:lnTo>
                  <a:pt x="8373104" y="69169"/>
                </a:lnTo>
                <a:lnTo>
                  <a:pt x="8382000" y="113284"/>
                </a:lnTo>
                <a:lnTo>
                  <a:pt x="8382000" y="566420"/>
                </a:lnTo>
                <a:lnTo>
                  <a:pt x="8373104" y="610534"/>
                </a:lnTo>
                <a:lnTo>
                  <a:pt x="8348837" y="646541"/>
                </a:lnTo>
                <a:lnTo>
                  <a:pt x="8312830" y="670808"/>
                </a:lnTo>
                <a:lnTo>
                  <a:pt x="8268716" y="679703"/>
                </a:lnTo>
                <a:lnTo>
                  <a:pt x="113283" y="679703"/>
                </a:lnTo>
                <a:lnTo>
                  <a:pt x="69190" y="670808"/>
                </a:lnTo>
                <a:lnTo>
                  <a:pt x="33181" y="646541"/>
                </a:lnTo>
                <a:lnTo>
                  <a:pt x="8903" y="610534"/>
                </a:lnTo>
                <a:lnTo>
                  <a:pt x="0" y="566420"/>
                </a:lnTo>
                <a:lnTo>
                  <a:pt x="0" y="1132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782518"/>
            <a:ext cx="3630745" cy="295301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8271764" y="0"/>
                </a:moveTo>
                <a:lnTo>
                  <a:pt x="110236" y="0"/>
                </a:lnTo>
                <a:lnTo>
                  <a:pt x="67326" y="8669"/>
                </a:lnTo>
                <a:lnTo>
                  <a:pt x="32286" y="32305"/>
                </a:lnTo>
                <a:lnTo>
                  <a:pt x="8662" y="67347"/>
                </a:lnTo>
                <a:lnTo>
                  <a:pt x="0" y="110236"/>
                </a:lnTo>
                <a:lnTo>
                  <a:pt x="0" y="551179"/>
                </a:lnTo>
                <a:lnTo>
                  <a:pt x="8662" y="594068"/>
                </a:lnTo>
                <a:lnTo>
                  <a:pt x="32286" y="629110"/>
                </a:lnTo>
                <a:lnTo>
                  <a:pt x="67326" y="652746"/>
                </a:lnTo>
                <a:lnTo>
                  <a:pt x="110236" y="661415"/>
                </a:lnTo>
                <a:lnTo>
                  <a:pt x="8271764" y="661415"/>
                </a:lnTo>
                <a:lnTo>
                  <a:pt x="8314652" y="652746"/>
                </a:lnTo>
                <a:lnTo>
                  <a:pt x="8349694" y="629110"/>
                </a:lnTo>
                <a:lnTo>
                  <a:pt x="8373330" y="594068"/>
                </a:lnTo>
                <a:lnTo>
                  <a:pt x="8382000" y="551179"/>
                </a:lnTo>
                <a:lnTo>
                  <a:pt x="8382000" y="110236"/>
                </a:lnTo>
                <a:lnTo>
                  <a:pt x="8373330" y="67347"/>
                </a:lnTo>
                <a:lnTo>
                  <a:pt x="8349694" y="32305"/>
                </a:lnTo>
                <a:lnTo>
                  <a:pt x="8314652" y="8669"/>
                </a:lnTo>
                <a:lnTo>
                  <a:pt x="827176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782518"/>
            <a:ext cx="3630745" cy="295301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0" y="110236"/>
                </a:moveTo>
                <a:lnTo>
                  <a:pt x="8662" y="67347"/>
                </a:lnTo>
                <a:lnTo>
                  <a:pt x="32286" y="32305"/>
                </a:lnTo>
                <a:lnTo>
                  <a:pt x="67326" y="8669"/>
                </a:lnTo>
                <a:lnTo>
                  <a:pt x="110236" y="0"/>
                </a:lnTo>
                <a:lnTo>
                  <a:pt x="8271764" y="0"/>
                </a:lnTo>
                <a:lnTo>
                  <a:pt x="8314652" y="8669"/>
                </a:lnTo>
                <a:lnTo>
                  <a:pt x="8349694" y="32305"/>
                </a:lnTo>
                <a:lnTo>
                  <a:pt x="8373330" y="67347"/>
                </a:lnTo>
                <a:lnTo>
                  <a:pt x="8382000" y="110236"/>
                </a:lnTo>
                <a:lnTo>
                  <a:pt x="8382000" y="551179"/>
                </a:lnTo>
                <a:lnTo>
                  <a:pt x="8373330" y="594068"/>
                </a:lnTo>
                <a:lnTo>
                  <a:pt x="8349694" y="629110"/>
                </a:lnTo>
                <a:lnTo>
                  <a:pt x="8314652" y="652746"/>
                </a:lnTo>
                <a:lnTo>
                  <a:pt x="8271764" y="661415"/>
                </a:lnTo>
                <a:lnTo>
                  <a:pt x="110236" y="661415"/>
                </a:lnTo>
                <a:lnTo>
                  <a:pt x="67326" y="652746"/>
                </a:lnTo>
                <a:lnTo>
                  <a:pt x="32286" y="629110"/>
                </a:lnTo>
                <a:lnTo>
                  <a:pt x="8662" y="594068"/>
                </a:lnTo>
                <a:lnTo>
                  <a:pt x="0" y="551179"/>
                </a:lnTo>
                <a:lnTo>
                  <a:pt x="0" y="11023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156604"/>
            <a:ext cx="3630745" cy="271495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8280654" y="0"/>
                </a:moveTo>
                <a:lnTo>
                  <a:pt x="101346" y="0"/>
                </a:lnTo>
                <a:lnTo>
                  <a:pt x="61898" y="7959"/>
                </a:lnTo>
                <a:lnTo>
                  <a:pt x="29684" y="29670"/>
                </a:lnTo>
                <a:lnTo>
                  <a:pt x="7964" y="61882"/>
                </a:lnTo>
                <a:lnTo>
                  <a:pt x="0" y="101346"/>
                </a:lnTo>
                <a:lnTo>
                  <a:pt x="0" y="506729"/>
                </a:lnTo>
                <a:lnTo>
                  <a:pt x="7964" y="546193"/>
                </a:lnTo>
                <a:lnTo>
                  <a:pt x="29684" y="578405"/>
                </a:lnTo>
                <a:lnTo>
                  <a:pt x="61898" y="600116"/>
                </a:lnTo>
                <a:lnTo>
                  <a:pt x="101346" y="608076"/>
                </a:lnTo>
                <a:lnTo>
                  <a:pt x="8280654" y="608076"/>
                </a:lnTo>
                <a:lnTo>
                  <a:pt x="8320117" y="600116"/>
                </a:lnTo>
                <a:lnTo>
                  <a:pt x="8352329" y="578405"/>
                </a:lnTo>
                <a:lnTo>
                  <a:pt x="8374040" y="546193"/>
                </a:lnTo>
                <a:lnTo>
                  <a:pt x="8382000" y="506729"/>
                </a:lnTo>
                <a:lnTo>
                  <a:pt x="8382000" y="101346"/>
                </a:lnTo>
                <a:lnTo>
                  <a:pt x="8374040" y="61882"/>
                </a:lnTo>
                <a:lnTo>
                  <a:pt x="8352329" y="29670"/>
                </a:lnTo>
                <a:lnTo>
                  <a:pt x="8320117" y="7959"/>
                </a:lnTo>
                <a:lnTo>
                  <a:pt x="828065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1156604"/>
            <a:ext cx="3630745" cy="271495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0" y="101346"/>
                </a:moveTo>
                <a:lnTo>
                  <a:pt x="7964" y="61882"/>
                </a:lnTo>
                <a:lnTo>
                  <a:pt x="29684" y="29670"/>
                </a:lnTo>
                <a:lnTo>
                  <a:pt x="61898" y="7959"/>
                </a:lnTo>
                <a:lnTo>
                  <a:pt x="101346" y="0"/>
                </a:lnTo>
                <a:lnTo>
                  <a:pt x="8280654" y="0"/>
                </a:lnTo>
                <a:lnTo>
                  <a:pt x="8320117" y="7959"/>
                </a:lnTo>
                <a:lnTo>
                  <a:pt x="8352329" y="29670"/>
                </a:lnTo>
                <a:lnTo>
                  <a:pt x="8374040" y="61882"/>
                </a:lnTo>
                <a:lnTo>
                  <a:pt x="8382000" y="101346"/>
                </a:lnTo>
                <a:lnTo>
                  <a:pt x="8382000" y="506729"/>
                </a:lnTo>
                <a:lnTo>
                  <a:pt x="8374040" y="546193"/>
                </a:lnTo>
                <a:lnTo>
                  <a:pt x="8352329" y="578405"/>
                </a:lnTo>
                <a:lnTo>
                  <a:pt x="8320117" y="600116"/>
                </a:lnTo>
                <a:lnTo>
                  <a:pt x="8280654" y="608076"/>
                </a:lnTo>
                <a:lnTo>
                  <a:pt x="101346" y="608076"/>
                </a:lnTo>
                <a:lnTo>
                  <a:pt x="61898" y="600116"/>
                </a:lnTo>
                <a:lnTo>
                  <a:pt x="29684" y="578405"/>
                </a:lnTo>
                <a:lnTo>
                  <a:pt x="7964" y="546193"/>
                </a:lnTo>
                <a:lnTo>
                  <a:pt x="0" y="506729"/>
                </a:lnTo>
                <a:lnTo>
                  <a:pt x="0" y="10134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1496682"/>
            <a:ext cx="3630745" cy="2652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8282940" y="0"/>
                </a:moveTo>
                <a:lnTo>
                  <a:pt x="99060" y="0"/>
                </a:lnTo>
                <a:lnTo>
                  <a:pt x="60500" y="7780"/>
                </a:lnTo>
                <a:lnTo>
                  <a:pt x="29013" y="29003"/>
                </a:lnTo>
                <a:lnTo>
                  <a:pt x="7784" y="60489"/>
                </a:lnTo>
                <a:lnTo>
                  <a:pt x="0" y="99060"/>
                </a:lnTo>
                <a:lnTo>
                  <a:pt x="0" y="495300"/>
                </a:lnTo>
                <a:lnTo>
                  <a:pt x="7784" y="533870"/>
                </a:lnTo>
                <a:lnTo>
                  <a:pt x="29013" y="565356"/>
                </a:lnTo>
                <a:lnTo>
                  <a:pt x="60500" y="586579"/>
                </a:lnTo>
                <a:lnTo>
                  <a:pt x="99060" y="594360"/>
                </a:lnTo>
                <a:lnTo>
                  <a:pt x="8282940" y="594360"/>
                </a:lnTo>
                <a:lnTo>
                  <a:pt x="8321510" y="586579"/>
                </a:lnTo>
                <a:lnTo>
                  <a:pt x="8352996" y="565356"/>
                </a:lnTo>
                <a:lnTo>
                  <a:pt x="8374219" y="533870"/>
                </a:lnTo>
                <a:lnTo>
                  <a:pt x="8382000" y="495300"/>
                </a:lnTo>
                <a:lnTo>
                  <a:pt x="8382000" y="99060"/>
                </a:lnTo>
                <a:lnTo>
                  <a:pt x="8374219" y="60489"/>
                </a:lnTo>
                <a:lnTo>
                  <a:pt x="8352996" y="29003"/>
                </a:lnTo>
                <a:lnTo>
                  <a:pt x="8321510" y="7780"/>
                </a:lnTo>
                <a:lnTo>
                  <a:pt x="8282940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57" y="1496682"/>
            <a:ext cx="3630745" cy="2652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0" y="99060"/>
                </a:moveTo>
                <a:lnTo>
                  <a:pt x="7784" y="60489"/>
                </a:lnTo>
                <a:lnTo>
                  <a:pt x="29013" y="29003"/>
                </a:lnTo>
                <a:lnTo>
                  <a:pt x="60500" y="7780"/>
                </a:lnTo>
                <a:lnTo>
                  <a:pt x="99060" y="0"/>
                </a:lnTo>
                <a:lnTo>
                  <a:pt x="8282940" y="0"/>
                </a:lnTo>
                <a:lnTo>
                  <a:pt x="8321510" y="7780"/>
                </a:lnTo>
                <a:lnTo>
                  <a:pt x="8352996" y="29003"/>
                </a:lnTo>
                <a:lnTo>
                  <a:pt x="8374219" y="60489"/>
                </a:lnTo>
                <a:lnTo>
                  <a:pt x="8382000" y="99060"/>
                </a:lnTo>
                <a:lnTo>
                  <a:pt x="8382000" y="495300"/>
                </a:lnTo>
                <a:lnTo>
                  <a:pt x="8374219" y="533870"/>
                </a:lnTo>
                <a:lnTo>
                  <a:pt x="8352996" y="565356"/>
                </a:lnTo>
                <a:lnTo>
                  <a:pt x="8321510" y="586579"/>
                </a:lnTo>
                <a:lnTo>
                  <a:pt x="8282940" y="594360"/>
                </a:lnTo>
                <a:lnTo>
                  <a:pt x="99060" y="594360"/>
                </a:lnTo>
                <a:lnTo>
                  <a:pt x="60500" y="586579"/>
                </a:lnTo>
                <a:lnTo>
                  <a:pt x="29013" y="565356"/>
                </a:lnTo>
                <a:lnTo>
                  <a:pt x="7784" y="533870"/>
                </a:lnTo>
                <a:lnTo>
                  <a:pt x="0" y="495300"/>
                </a:lnTo>
                <a:lnTo>
                  <a:pt x="0" y="9906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57" y="1836760"/>
            <a:ext cx="3630745" cy="291333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8273288" y="0"/>
                </a:moveTo>
                <a:lnTo>
                  <a:pt x="108711" y="0"/>
                </a:lnTo>
                <a:lnTo>
                  <a:pt x="66399" y="8538"/>
                </a:lnTo>
                <a:lnTo>
                  <a:pt x="31843" y="31829"/>
                </a:lnTo>
                <a:lnTo>
                  <a:pt x="8544" y="66383"/>
                </a:lnTo>
                <a:lnTo>
                  <a:pt x="0" y="108712"/>
                </a:lnTo>
                <a:lnTo>
                  <a:pt x="0" y="543560"/>
                </a:lnTo>
                <a:lnTo>
                  <a:pt x="8544" y="585888"/>
                </a:lnTo>
                <a:lnTo>
                  <a:pt x="31843" y="620442"/>
                </a:lnTo>
                <a:lnTo>
                  <a:pt x="66399" y="643733"/>
                </a:lnTo>
                <a:lnTo>
                  <a:pt x="108711" y="652271"/>
                </a:lnTo>
                <a:lnTo>
                  <a:pt x="8273288" y="652271"/>
                </a:lnTo>
                <a:lnTo>
                  <a:pt x="8315616" y="643733"/>
                </a:lnTo>
                <a:lnTo>
                  <a:pt x="8350170" y="620442"/>
                </a:lnTo>
                <a:lnTo>
                  <a:pt x="8373461" y="585888"/>
                </a:lnTo>
                <a:lnTo>
                  <a:pt x="8382000" y="543560"/>
                </a:lnTo>
                <a:lnTo>
                  <a:pt x="8382000" y="108712"/>
                </a:lnTo>
                <a:lnTo>
                  <a:pt x="8373461" y="66383"/>
                </a:lnTo>
                <a:lnTo>
                  <a:pt x="8350170" y="31829"/>
                </a:lnTo>
                <a:lnTo>
                  <a:pt x="8315616" y="8538"/>
                </a:lnTo>
                <a:lnTo>
                  <a:pt x="8273288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357" y="1836760"/>
            <a:ext cx="3630745" cy="291333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0" y="108712"/>
                </a:moveTo>
                <a:lnTo>
                  <a:pt x="8544" y="66383"/>
                </a:lnTo>
                <a:lnTo>
                  <a:pt x="31843" y="31829"/>
                </a:lnTo>
                <a:lnTo>
                  <a:pt x="66399" y="8538"/>
                </a:lnTo>
                <a:lnTo>
                  <a:pt x="108711" y="0"/>
                </a:lnTo>
                <a:lnTo>
                  <a:pt x="8273288" y="0"/>
                </a:lnTo>
                <a:lnTo>
                  <a:pt x="8315616" y="8538"/>
                </a:lnTo>
                <a:lnTo>
                  <a:pt x="8350170" y="31829"/>
                </a:lnTo>
                <a:lnTo>
                  <a:pt x="8373461" y="66383"/>
                </a:lnTo>
                <a:lnTo>
                  <a:pt x="8382000" y="108712"/>
                </a:lnTo>
                <a:lnTo>
                  <a:pt x="8382000" y="543560"/>
                </a:lnTo>
                <a:lnTo>
                  <a:pt x="8373461" y="585888"/>
                </a:lnTo>
                <a:lnTo>
                  <a:pt x="8350170" y="620442"/>
                </a:lnTo>
                <a:lnTo>
                  <a:pt x="8315616" y="643733"/>
                </a:lnTo>
                <a:lnTo>
                  <a:pt x="8273288" y="652271"/>
                </a:lnTo>
                <a:lnTo>
                  <a:pt x="108711" y="652271"/>
                </a:lnTo>
                <a:lnTo>
                  <a:pt x="66399" y="643733"/>
                </a:lnTo>
                <a:lnTo>
                  <a:pt x="31843" y="620442"/>
                </a:lnTo>
                <a:lnTo>
                  <a:pt x="8544" y="585888"/>
                </a:lnTo>
                <a:lnTo>
                  <a:pt x="0" y="543560"/>
                </a:lnTo>
                <a:lnTo>
                  <a:pt x="0" y="1087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2357" y="2219688"/>
            <a:ext cx="3630745" cy="287082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8274812" y="0"/>
                </a:moveTo>
                <a:lnTo>
                  <a:pt x="107188" y="0"/>
                </a:lnTo>
                <a:lnTo>
                  <a:pt x="65467" y="8425"/>
                </a:lnTo>
                <a:lnTo>
                  <a:pt x="31395" y="31400"/>
                </a:lnTo>
                <a:lnTo>
                  <a:pt x="8423" y="65472"/>
                </a:lnTo>
                <a:lnTo>
                  <a:pt x="0" y="107187"/>
                </a:lnTo>
                <a:lnTo>
                  <a:pt x="0" y="535939"/>
                </a:lnTo>
                <a:lnTo>
                  <a:pt x="8423" y="577655"/>
                </a:lnTo>
                <a:lnTo>
                  <a:pt x="31395" y="611727"/>
                </a:lnTo>
                <a:lnTo>
                  <a:pt x="65467" y="634702"/>
                </a:lnTo>
                <a:lnTo>
                  <a:pt x="107188" y="643128"/>
                </a:lnTo>
                <a:lnTo>
                  <a:pt x="8274812" y="643128"/>
                </a:lnTo>
                <a:lnTo>
                  <a:pt x="8316527" y="634702"/>
                </a:lnTo>
                <a:lnTo>
                  <a:pt x="8350599" y="611727"/>
                </a:lnTo>
                <a:lnTo>
                  <a:pt x="8373574" y="577655"/>
                </a:lnTo>
                <a:lnTo>
                  <a:pt x="8382000" y="535939"/>
                </a:lnTo>
                <a:lnTo>
                  <a:pt x="8382000" y="107187"/>
                </a:lnTo>
                <a:lnTo>
                  <a:pt x="8373574" y="65472"/>
                </a:lnTo>
                <a:lnTo>
                  <a:pt x="8350599" y="31400"/>
                </a:lnTo>
                <a:lnTo>
                  <a:pt x="8316527" y="8425"/>
                </a:lnTo>
                <a:lnTo>
                  <a:pt x="8274812" y="0"/>
                </a:lnTo>
                <a:close/>
              </a:path>
            </a:pathLst>
          </a:custGeom>
          <a:solidFill>
            <a:srgbClr val="B7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57" y="2219688"/>
            <a:ext cx="3630745" cy="287082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0" y="107187"/>
                </a:moveTo>
                <a:lnTo>
                  <a:pt x="8423" y="65472"/>
                </a:lnTo>
                <a:lnTo>
                  <a:pt x="31395" y="31400"/>
                </a:lnTo>
                <a:lnTo>
                  <a:pt x="65467" y="8425"/>
                </a:lnTo>
                <a:lnTo>
                  <a:pt x="107188" y="0"/>
                </a:lnTo>
                <a:lnTo>
                  <a:pt x="8274812" y="0"/>
                </a:lnTo>
                <a:lnTo>
                  <a:pt x="8316527" y="8425"/>
                </a:lnTo>
                <a:lnTo>
                  <a:pt x="8350599" y="31400"/>
                </a:lnTo>
                <a:lnTo>
                  <a:pt x="8373574" y="65472"/>
                </a:lnTo>
                <a:lnTo>
                  <a:pt x="8382000" y="107187"/>
                </a:lnTo>
                <a:lnTo>
                  <a:pt x="8382000" y="535939"/>
                </a:lnTo>
                <a:lnTo>
                  <a:pt x="8373574" y="577655"/>
                </a:lnTo>
                <a:lnTo>
                  <a:pt x="8350599" y="611727"/>
                </a:lnTo>
                <a:lnTo>
                  <a:pt x="8316527" y="634702"/>
                </a:lnTo>
                <a:lnTo>
                  <a:pt x="8274812" y="643128"/>
                </a:lnTo>
                <a:lnTo>
                  <a:pt x="107188" y="643128"/>
                </a:lnTo>
                <a:lnTo>
                  <a:pt x="65467" y="634702"/>
                </a:lnTo>
                <a:lnTo>
                  <a:pt x="31395" y="611727"/>
                </a:lnTo>
                <a:lnTo>
                  <a:pt x="8423" y="577655"/>
                </a:lnTo>
                <a:lnTo>
                  <a:pt x="0" y="535939"/>
                </a:lnTo>
                <a:lnTo>
                  <a:pt x="0" y="10718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357" y="2559086"/>
            <a:ext cx="3630745" cy="259876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8284972" y="0"/>
                </a:moveTo>
                <a:lnTo>
                  <a:pt x="97028" y="0"/>
                </a:lnTo>
                <a:lnTo>
                  <a:pt x="59262" y="7625"/>
                </a:lnTo>
                <a:lnTo>
                  <a:pt x="28421" y="28421"/>
                </a:lnTo>
                <a:lnTo>
                  <a:pt x="7625" y="59262"/>
                </a:lnTo>
                <a:lnTo>
                  <a:pt x="0" y="97028"/>
                </a:lnTo>
                <a:lnTo>
                  <a:pt x="0" y="485140"/>
                </a:lnTo>
                <a:lnTo>
                  <a:pt x="7625" y="522905"/>
                </a:lnTo>
                <a:lnTo>
                  <a:pt x="28421" y="553746"/>
                </a:lnTo>
                <a:lnTo>
                  <a:pt x="59262" y="574542"/>
                </a:lnTo>
                <a:lnTo>
                  <a:pt x="97028" y="582168"/>
                </a:lnTo>
                <a:lnTo>
                  <a:pt x="8284972" y="582168"/>
                </a:lnTo>
                <a:lnTo>
                  <a:pt x="8322742" y="574542"/>
                </a:lnTo>
                <a:lnTo>
                  <a:pt x="8353583" y="553746"/>
                </a:lnTo>
                <a:lnTo>
                  <a:pt x="8374376" y="522905"/>
                </a:lnTo>
                <a:lnTo>
                  <a:pt x="8382000" y="485140"/>
                </a:lnTo>
                <a:lnTo>
                  <a:pt x="8382000" y="97028"/>
                </a:lnTo>
                <a:lnTo>
                  <a:pt x="8374376" y="59262"/>
                </a:lnTo>
                <a:lnTo>
                  <a:pt x="8353583" y="28421"/>
                </a:lnTo>
                <a:lnTo>
                  <a:pt x="8322742" y="7625"/>
                </a:lnTo>
                <a:lnTo>
                  <a:pt x="8284972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2357" y="2559086"/>
            <a:ext cx="3630745" cy="259876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0" y="97028"/>
                </a:moveTo>
                <a:lnTo>
                  <a:pt x="7625" y="59262"/>
                </a:lnTo>
                <a:lnTo>
                  <a:pt x="28421" y="28421"/>
                </a:lnTo>
                <a:lnTo>
                  <a:pt x="59262" y="7625"/>
                </a:lnTo>
                <a:lnTo>
                  <a:pt x="97028" y="0"/>
                </a:lnTo>
                <a:lnTo>
                  <a:pt x="8284972" y="0"/>
                </a:lnTo>
                <a:lnTo>
                  <a:pt x="8322742" y="7625"/>
                </a:lnTo>
                <a:lnTo>
                  <a:pt x="8353583" y="28421"/>
                </a:lnTo>
                <a:lnTo>
                  <a:pt x="8374376" y="59262"/>
                </a:lnTo>
                <a:lnTo>
                  <a:pt x="8382000" y="97028"/>
                </a:lnTo>
                <a:lnTo>
                  <a:pt x="8382000" y="485140"/>
                </a:lnTo>
                <a:lnTo>
                  <a:pt x="8374376" y="522905"/>
                </a:lnTo>
                <a:lnTo>
                  <a:pt x="8353583" y="553746"/>
                </a:lnTo>
                <a:lnTo>
                  <a:pt x="8322742" y="574542"/>
                </a:lnTo>
                <a:lnTo>
                  <a:pt x="8284972" y="582168"/>
                </a:lnTo>
                <a:lnTo>
                  <a:pt x="97028" y="582168"/>
                </a:lnTo>
                <a:lnTo>
                  <a:pt x="59262" y="574542"/>
                </a:lnTo>
                <a:lnTo>
                  <a:pt x="28421" y="553746"/>
                </a:lnTo>
                <a:lnTo>
                  <a:pt x="7625" y="522905"/>
                </a:lnTo>
                <a:lnTo>
                  <a:pt x="0" y="485140"/>
                </a:lnTo>
                <a:lnTo>
                  <a:pt x="0" y="9702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68511" y="456825"/>
            <a:ext cx="3640695" cy="2368925"/>
          </a:xfrm>
          <a:prstGeom prst="rect">
            <a:avLst/>
          </a:prstGeom>
        </p:spPr>
        <p:txBody>
          <a:bodyPr vert="horz" wrap="square" lIns="0" tIns="22565" rIns="0" bIns="0" rtlCol="0">
            <a:spAutoFit/>
          </a:bodyPr>
          <a:lstStyle/>
          <a:p>
            <a:pPr marL="7522" marR="59336">
              <a:lnSpc>
                <a:spcPts val="820"/>
              </a:lnSpc>
              <a:spcBef>
                <a:spcPts val="178"/>
              </a:spcBef>
            </a:pPr>
            <a:r>
              <a:rPr spc="-2" dirty="0">
                <a:latin typeface="Arial"/>
                <a:cs typeface="Arial"/>
              </a:rPr>
              <a:t>Một bảng được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2" dirty="0">
                <a:latin typeface="Arial"/>
                <a:cs typeface="Arial"/>
              </a:rPr>
              <a:t>thành bởi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4" dirty="0">
                <a:latin typeface="Arial"/>
                <a:cs typeface="Arial"/>
              </a:rPr>
              <a:t>hàng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cột. Giao của mỗi hàng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cột </a:t>
            </a:r>
            <a:r>
              <a:rPr spc="-4" dirty="0">
                <a:latin typeface="Arial"/>
                <a:cs typeface="Arial"/>
              </a:rPr>
              <a:t>được  </a:t>
            </a:r>
            <a:r>
              <a:rPr spc="-2" dirty="0">
                <a:latin typeface="Arial"/>
                <a:cs typeface="Arial"/>
              </a:rPr>
              <a:t>gọi là một</a:t>
            </a:r>
            <a:r>
              <a:rPr spc="4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ô.</a:t>
            </a:r>
            <a:endParaRPr dirty="0">
              <a:latin typeface="Arial"/>
              <a:cs typeface="Arial"/>
            </a:endParaRPr>
          </a:p>
          <a:p>
            <a:pPr marL="6129" marR="203638" indent="836">
              <a:lnSpc>
                <a:spcPts val="2803"/>
              </a:lnSpc>
              <a:spcBef>
                <a:spcPts val="46"/>
              </a:spcBef>
            </a:pPr>
            <a:r>
              <a:rPr spc="-2" dirty="0">
                <a:latin typeface="Arial"/>
                <a:cs typeface="Arial"/>
              </a:rPr>
              <a:t>Một hàng được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2" dirty="0">
                <a:latin typeface="Arial"/>
                <a:cs typeface="Arial"/>
              </a:rPr>
              <a:t>thành </a:t>
            </a:r>
            <a:r>
              <a:rPr dirty="0">
                <a:latin typeface="Arial"/>
                <a:cs typeface="Arial"/>
              </a:rPr>
              <a:t>từ </a:t>
            </a:r>
            <a:r>
              <a:rPr spc="-2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tập </a:t>
            </a:r>
            <a:r>
              <a:rPr spc="-2" dirty="0">
                <a:latin typeface="Arial"/>
                <a:cs typeface="Arial"/>
              </a:rPr>
              <a:t>hợp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ô được đặt </a:t>
            </a:r>
            <a:r>
              <a:rPr spc="-2" dirty="0" err="1">
                <a:latin typeface="Arial"/>
                <a:cs typeface="Arial"/>
              </a:rPr>
              <a:t>theo</a:t>
            </a:r>
            <a:r>
              <a:rPr spc="-2" dirty="0">
                <a:latin typeface="Arial"/>
                <a:cs typeface="Arial"/>
              </a:rPr>
              <a:t> </a:t>
            </a:r>
            <a:r>
              <a:rPr spc="-2" dirty="0" err="1" smtClean="0">
                <a:latin typeface="Arial"/>
                <a:cs typeface="Arial"/>
              </a:rPr>
              <a:t>chiều</a:t>
            </a:r>
            <a:r>
              <a:rPr lang="vi-VN" spc="-2" dirty="0" smtClean="0">
                <a:latin typeface="Arial"/>
                <a:cs typeface="Arial"/>
              </a:rPr>
              <a:t> </a:t>
            </a:r>
            <a:r>
              <a:rPr spc="-4" dirty="0" err="1" smtClean="0">
                <a:latin typeface="Arial"/>
                <a:cs typeface="Arial"/>
              </a:rPr>
              <a:t>ngang</a:t>
            </a:r>
            <a:r>
              <a:rPr spc="-4" dirty="0">
                <a:latin typeface="Arial"/>
                <a:cs typeface="Arial"/>
              </a:rPr>
              <a:t>.  </a:t>
            </a:r>
            <a:r>
              <a:rPr spc="-2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cột </a:t>
            </a:r>
            <a:r>
              <a:rPr spc="-2" dirty="0">
                <a:latin typeface="Arial"/>
                <a:cs typeface="Arial"/>
              </a:rPr>
              <a:t>được </a:t>
            </a:r>
            <a:r>
              <a:rPr dirty="0">
                <a:latin typeface="Arial"/>
                <a:cs typeface="Arial"/>
              </a:rPr>
              <a:t>tạo </a:t>
            </a:r>
            <a:r>
              <a:rPr spc="-2" dirty="0">
                <a:latin typeface="Arial"/>
                <a:cs typeface="Arial"/>
              </a:rPr>
              <a:t>thành </a:t>
            </a:r>
            <a:r>
              <a:rPr dirty="0">
                <a:latin typeface="Arial"/>
                <a:cs typeface="Arial"/>
              </a:rPr>
              <a:t>tập </a:t>
            </a:r>
            <a:r>
              <a:rPr spc="-2" dirty="0">
                <a:latin typeface="Arial"/>
                <a:cs typeface="Arial"/>
              </a:rPr>
              <a:t>hợp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ô được đặt theo chiều</a:t>
            </a:r>
            <a:r>
              <a:rPr spc="22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dọc.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5571" marR="2229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Người dùng </a:t>
            </a:r>
            <a:r>
              <a:rPr dirty="0">
                <a:latin typeface="Arial"/>
                <a:cs typeface="Arial"/>
              </a:rPr>
              <a:t>có </a:t>
            </a:r>
            <a:r>
              <a:rPr spc="-2" dirty="0">
                <a:latin typeface="Arial"/>
                <a:cs typeface="Arial"/>
              </a:rPr>
              <a:t>thể đại diện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dữ liệu </a:t>
            </a:r>
            <a:r>
              <a:rPr dirty="0">
                <a:latin typeface="Arial"/>
                <a:cs typeface="Arial"/>
              </a:rPr>
              <a:t>trong </a:t>
            </a:r>
            <a:r>
              <a:rPr spc="-2" dirty="0">
                <a:latin typeface="Arial"/>
                <a:cs typeface="Arial"/>
              </a:rPr>
              <a:t>một định dạng bảng bằng </a:t>
            </a:r>
            <a:r>
              <a:rPr dirty="0">
                <a:latin typeface="Arial"/>
                <a:cs typeface="Arial"/>
              </a:rPr>
              <a:t>cách sử  </a:t>
            </a:r>
            <a:r>
              <a:rPr spc="-2" dirty="0">
                <a:latin typeface="Arial"/>
                <a:cs typeface="Arial"/>
              </a:rPr>
              <a:t>dụng 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&lt;table&gt; </a:t>
            </a:r>
            <a:r>
              <a:rPr dirty="0">
                <a:latin typeface="Arial"/>
                <a:cs typeface="Arial"/>
              </a:rPr>
              <a:t>trong</a:t>
            </a:r>
            <a:r>
              <a:rPr spc="22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HTML.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6964" marR="122294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Các 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&lt;tr&gt; chia bảng thành hàng </a:t>
            </a:r>
            <a:r>
              <a:rPr dirty="0">
                <a:latin typeface="Arial"/>
                <a:cs typeface="Arial"/>
              </a:rPr>
              <a:t>và </a:t>
            </a:r>
            <a:r>
              <a:rPr spc="-2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&lt;td&gt; </a:t>
            </a:r>
            <a:r>
              <a:rPr spc="-4" dirty="0">
                <a:latin typeface="Arial"/>
                <a:cs typeface="Arial"/>
              </a:rPr>
              <a:t>xác </a:t>
            </a:r>
            <a:r>
              <a:rPr spc="-2" dirty="0">
                <a:latin typeface="Arial"/>
                <a:cs typeface="Arial"/>
              </a:rPr>
              <a:t>định </a:t>
            </a:r>
            <a:r>
              <a:rPr dirty="0">
                <a:latin typeface="Arial"/>
                <a:cs typeface="Arial"/>
              </a:rPr>
              <a:t>cột cho </a:t>
            </a:r>
            <a:r>
              <a:rPr spc="-2" dirty="0">
                <a:latin typeface="Arial"/>
                <a:cs typeface="Arial"/>
              </a:rPr>
              <a:t>mỗi  </a:t>
            </a:r>
            <a:r>
              <a:rPr spc="-4" dirty="0">
                <a:latin typeface="Arial"/>
                <a:cs typeface="Arial"/>
              </a:rPr>
              <a:t>hàng.</a:t>
            </a:r>
            <a:endParaRPr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6686">
              <a:spcBef>
                <a:spcPts val="573"/>
              </a:spcBef>
            </a:pPr>
            <a:r>
              <a:rPr spc="-2" dirty="0">
                <a:latin typeface="Arial"/>
                <a:cs typeface="Arial"/>
              </a:rPr>
              <a:t>Theo mặc định, một bảng không </a:t>
            </a:r>
            <a:r>
              <a:rPr dirty="0">
                <a:latin typeface="Arial"/>
                <a:cs typeface="Arial"/>
              </a:rPr>
              <a:t>có</a:t>
            </a:r>
            <a:r>
              <a:rPr spc="15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viền.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11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5571" marR="63236">
              <a:lnSpc>
                <a:spcPts val="820"/>
              </a:lnSpc>
              <a:spcBef>
                <a:spcPts val="2"/>
              </a:spcBef>
            </a:pPr>
            <a:r>
              <a:rPr spc="-2" dirty="0">
                <a:latin typeface="Arial"/>
                <a:cs typeface="Arial"/>
              </a:rPr>
              <a:t>Thuộc tính </a:t>
            </a:r>
            <a:r>
              <a:rPr dirty="0">
                <a:latin typeface="Arial"/>
                <a:cs typeface="Arial"/>
              </a:rPr>
              <a:t>viền của các </a:t>
            </a:r>
            <a:r>
              <a:rPr spc="-2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&lt;table&gt; xác định một </a:t>
            </a:r>
            <a:r>
              <a:rPr dirty="0">
                <a:latin typeface="Arial"/>
                <a:cs typeface="Arial"/>
              </a:rPr>
              <a:t>viền </a:t>
            </a:r>
            <a:r>
              <a:rPr spc="-2" dirty="0">
                <a:latin typeface="Arial"/>
                <a:cs typeface="Arial"/>
              </a:rPr>
              <a:t>để làm bảng </a:t>
            </a:r>
            <a:r>
              <a:rPr dirty="0">
                <a:latin typeface="Arial"/>
                <a:cs typeface="Arial"/>
              </a:rPr>
              <a:t>có </a:t>
            </a:r>
            <a:r>
              <a:rPr spc="-2" dirty="0">
                <a:latin typeface="Arial"/>
                <a:cs typeface="Arial"/>
              </a:rPr>
              <a:t>thể  nhìn </a:t>
            </a:r>
            <a:r>
              <a:rPr dirty="0">
                <a:latin typeface="Arial"/>
                <a:cs typeface="Arial"/>
              </a:rPr>
              <a:t>thấy trong </a:t>
            </a:r>
            <a:r>
              <a:rPr spc="-2" dirty="0">
                <a:latin typeface="Arial"/>
                <a:cs typeface="Arial"/>
              </a:rPr>
              <a:t>một </a:t>
            </a:r>
            <a:r>
              <a:rPr dirty="0">
                <a:latin typeface="Arial"/>
                <a:cs typeface="Arial"/>
              </a:rPr>
              <a:t>trang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7" dirty="0">
                <a:latin typeface="Arial"/>
                <a:cs typeface="Arial"/>
              </a:rPr>
              <a:t>web.</a:t>
            </a:r>
            <a:endParaRPr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24803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GỘP </a:t>
            </a:r>
            <a:r>
              <a:rPr lang="vi-VN" spc="-9" dirty="0"/>
              <a:t>CÁC </a:t>
            </a:r>
            <a:r>
              <a:rPr lang="vi-VN" spc="-2" dirty="0"/>
              <a:t>Ô </a:t>
            </a:r>
            <a:r>
              <a:rPr lang="vi-VN" spc="-9" dirty="0"/>
              <a:t>TRONG </a:t>
            </a:r>
            <a:r>
              <a:rPr lang="vi-VN" spc="-2" dirty="0"/>
              <a:t>BẢNG</a:t>
            </a:r>
            <a:r>
              <a:rPr lang="vi-VN" spc="-9" dirty="0"/>
              <a:t> </a:t>
            </a:r>
            <a:r>
              <a:rPr lang="vi-VN" dirty="0"/>
              <a:t>2-3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36602" y="450433"/>
            <a:ext cx="3025071" cy="2052059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>
              <a:latin typeface="Courier New"/>
              <a:cs typeface="Courier New"/>
            </a:endParaRPr>
          </a:p>
          <a:p>
            <a:pPr marL="112265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&lt;td&gt;18 to</a:t>
            </a:r>
            <a:r>
              <a:rPr sz="700" spc="-29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20&lt;/td&gt;</a:t>
            </a:r>
            <a:endParaRPr sz="700">
              <a:latin typeface="Courier New"/>
              <a:cs typeface="Courier New"/>
            </a:endParaRPr>
          </a:p>
          <a:p>
            <a:pPr marL="112265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&lt;td&gt;25 to</a:t>
            </a:r>
            <a:r>
              <a:rPr sz="700" spc="-29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50&lt;/td&gt;</a:t>
            </a:r>
            <a:endParaRPr sz="700">
              <a:latin typeface="Courier New"/>
              <a:cs typeface="Courier New"/>
            </a:endParaRPr>
          </a:p>
          <a:p>
            <a:pPr marL="112265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&lt;td&gt;over 50&lt;/td&gt;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>
              <a:latin typeface="Courier New"/>
              <a:cs typeface="Courier New"/>
            </a:endParaRPr>
          </a:p>
          <a:p>
            <a:pPr marL="112265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&lt;td rowspan=”3”&gt;Your favorite vacation</a:t>
            </a:r>
            <a:r>
              <a:rPr sz="700" spc="18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destination&lt;/td&gt;</a:t>
            </a:r>
            <a:endParaRPr sz="700">
              <a:latin typeface="Courier New"/>
              <a:cs typeface="Courier New"/>
            </a:endParaRPr>
          </a:p>
          <a:p>
            <a:pPr marL="58779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&lt;td&gt;Dubai&lt;/td&gt;</a:t>
            </a:r>
            <a:endParaRPr sz="700">
              <a:latin typeface="Courier New"/>
              <a:cs typeface="Courier New"/>
            </a:endParaRPr>
          </a:p>
          <a:p>
            <a:pPr marL="58779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&lt;td&gt;25%&lt;/td&gt;</a:t>
            </a:r>
            <a:endParaRPr sz="700">
              <a:latin typeface="Courier New"/>
              <a:cs typeface="Courier New"/>
            </a:endParaRPr>
          </a:p>
          <a:p>
            <a:pPr marL="58779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&lt;td&gt;50%&lt;/td&gt;</a:t>
            </a:r>
            <a:endParaRPr sz="700">
              <a:latin typeface="Courier New"/>
              <a:cs typeface="Courier New"/>
            </a:endParaRPr>
          </a:p>
          <a:p>
            <a:pPr marL="58779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&lt;td&gt;25%&lt;/td&gt;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>
              <a:latin typeface="Courier New"/>
              <a:cs typeface="Courier New"/>
            </a:endParaRPr>
          </a:p>
          <a:p>
            <a:pPr marL="58779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&lt;td&gt;Bangkok&lt;/td&gt;</a:t>
            </a:r>
            <a:endParaRPr sz="700">
              <a:latin typeface="Courier New"/>
              <a:cs typeface="Courier New"/>
            </a:endParaRPr>
          </a:p>
          <a:p>
            <a:pPr marL="58779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&lt;td&gt;40%&lt;/td&gt;</a:t>
            </a:r>
            <a:endParaRPr sz="700">
              <a:latin typeface="Courier New"/>
              <a:cs typeface="Courier New"/>
            </a:endParaRPr>
          </a:p>
          <a:p>
            <a:pPr marL="58779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&lt;td&gt;30%&lt;/td&gt;</a:t>
            </a:r>
            <a:endParaRPr sz="700">
              <a:latin typeface="Courier New"/>
              <a:cs typeface="Courier New"/>
            </a:endParaRPr>
          </a:p>
          <a:p>
            <a:pPr marL="58779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&lt;td&gt;30%&lt;/td&gt;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248036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GỘP </a:t>
            </a:r>
            <a:r>
              <a:rPr lang="vi-VN" spc="-9" dirty="0"/>
              <a:t>CÁC </a:t>
            </a:r>
            <a:r>
              <a:rPr lang="vi-VN" spc="-2" dirty="0"/>
              <a:t>Ô </a:t>
            </a:r>
            <a:r>
              <a:rPr lang="vi-VN" spc="-9" dirty="0"/>
              <a:t>TRONG </a:t>
            </a:r>
            <a:r>
              <a:rPr lang="vi-VN" spc="-2" dirty="0"/>
              <a:t>BẢNG</a:t>
            </a:r>
            <a:r>
              <a:rPr lang="vi-VN" spc="-9" dirty="0"/>
              <a:t> </a:t>
            </a:r>
            <a:r>
              <a:rPr lang="vi-VN" dirty="0"/>
              <a:t>3-3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84111" y="309640"/>
            <a:ext cx="1438545" cy="1082563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327046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>
              <a:latin typeface="Courier New"/>
              <a:cs typeface="Courier New"/>
            </a:endParaRPr>
          </a:p>
          <a:p>
            <a:pPr marL="380533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&lt;td&gt;Switzerland&lt;/td&gt;</a:t>
            </a:r>
            <a:endParaRPr sz="700">
              <a:latin typeface="Courier New"/>
              <a:cs typeface="Courier New"/>
            </a:endParaRPr>
          </a:p>
          <a:p>
            <a:pPr marL="380533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&lt;td&gt;30%&lt;/td&gt;</a:t>
            </a:r>
            <a:endParaRPr sz="700">
              <a:latin typeface="Courier New"/>
              <a:cs typeface="Courier New"/>
            </a:endParaRPr>
          </a:p>
          <a:p>
            <a:pPr marL="380533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&lt;td&gt;20%&lt;/td&gt;</a:t>
            </a:r>
            <a:endParaRPr sz="700">
              <a:latin typeface="Courier New"/>
              <a:cs typeface="Courier New"/>
            </a:endParaRPr>
          </a:p>
          <a:p>
            <a:pPr marL="380533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&lt;td&gt;50%&lt;/td&gt;</a:t>
            </a:r>
            <a:endParaRPr sz="700">
              <a:latin typeface="Courier New"/>
              <a:cs typeface="Courier New"/>
            </a:endParaRPr>
          </a:p>
          <a:p>
            <a:pPr marR="531799" algn="ctr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>
              <a:latin typeface="Courier New"/>
              <a:cs typeface="Courier New"/>
            </a:endParaRPr>
          </a:p>
          <a:p>
            <a:pPr marR="478870" algn="ctr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&lt;/table&gt;</a:t>
            </a:r>
            <a:endParaRPr sz="700">
              <a:latin typeface="Courier New"/>
              <a:cs typeface="Courier New"/>
            </a:endParaRPr>
          </a:p>
          <a:p>
            <a:pPr marL="16575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53278" y="1224280"/>
            <a:ext cx="1980407" cy="1493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75249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ÁP DỤNG VIỀN SỬ DỤNG </a:t>
            </a:r>
            <a:r>
              <a:rPr lang="vi-VN" spc="-7" dirty="0"/>
              <a:t>STYLE</a:t>
            </a:r>
            <a:r>
              <a:rPr lang="vi-VN" spc="-22" dirty="0"/>
              <a:t> </a:t>
            </a:r>
            <a:r>
              <a:rPr lang="vi-VN" dirty="0" smtClean="0"/>
              <a:t>1-2</a:t>
            </a:r>
            <a:endParaRPr lang="vi-VN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34523"/>
            <a:ext cx="3541077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CSS có thể </a:t>
            </a:r>
            <a:r>
              <a:rPr spc="2" dirty="0">
                <a:latin typeface="Calibri"/>
                <a:cs typeface="Calibri"/>
              </a:rPr>
              <a:t>được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việc </a:t>
            </a:r>
            <a:r>
              <a:rPr spc="2" dirty="0">
                <a:latin typeface="Calibri"/>
                <a:cs typeface="Calibri"/>
              </a:rPr>
              <a:t>áp </a:t>
            </a:r>
            <a:r>
              <a:rPr dirty="0">
                <a:latin typeface="Calibri"/>
                <a:cs typeface="Calibri"/>
              </a:rPr>
              <a:t>dụng viền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nó là phương pháp </a:t>
            </a:r>
            <a:r>
              <a:rPr spc="2" dirty="0">
                <a:latin typeface="Calibri"/>
                <a:cs typeface="Calibri"/>
              </a:rPr>
              <a:t>đáng </a:t>
            </a:r>
            <a:r>
              <a:rPr dirty="0">
                <a:latin typeface="Calibri"/>
                <a:cs typeface="Calibri"/>
              </a:rPr>
              <a:t>tin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cậy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2343" y="461032"/>
            <a:ext cx="3454434" cy="304269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>
              <a:spcBef>
                <a:spcPts val="53"/>
              </a:spcBef>
            </a:pP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linh hoạt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nhất.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39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Người </a:t>
            </a:r>
            <a:r>
              <a:rPr spc="-4" dirty="0">
                <a:latin typeface="Calibri"/>
                <a:cs typeface="Calibri"/>
              </a:rPr>
              <a:t>ta </a:t>
            </a:r>
            <a:r>
              <a:rPr dirty="0">
                <a:latin typeface="Calibri"/>
                <a:cs typeface="Calibri"/>
              </a:rPr>
              <a:t>có thể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dạng bảng bằng cách sử dụng style dựa trên viền trong</a:t>
            </a:r>
            <a:r>
              <a:rPr spc="-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thẻ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7391" y="1014451"/>
            <a:ext cx="3300678" cy="374086"/>
          </a:xfrm>
          <a:custGeom>
            <a:avLst/>
            <a:gdLst/>
            <a:ahLst/>
            <a:cxnLst/>
            <a:rect l="l" t="t" r="r" b="b"/>
            <a:pathLst>
              <a:path w="7620000" h="838200">
                <a:moveTo>
                  <a:pt x="0" y="838200"/>
                </a:moveTo>
                <a:lnTo>
                  <a:pt x="7620000" y="838200"/>
                </a:lnTo>
                <a:lnTo>
                  <a:pt x="76200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7391" y="1014451"/>
            <a:ext cx="3300678" cy="374086"/>
          </a:xfrm>
          <a:custGeom>
            <a:avLst/>
            <a:gdLst/>
            <a:ahLst/>
            <a:cxnLst/>
            <a:rect l="l" t="t" r="r" b="b"/>
            <a:pathLst>
              <a:path w="7620000" h="838200">
                <a:moveTo>
                  <a:pt x="0" y="838200"/>
                </a:moveTo>
                <a:lnTo>
                  <a:pt x="7620000" y="838200"/>
                </a:lnTo>
                <a:lnTo>
                  <a:pt x="76200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6411" y="956638"/>
            <a:ext cx="2269766" cy="161254"/>
          </a:xfrm>
          <a:custGeom>
            <a:avLst/>
            <a:gdLst/>
            <a:ahLst/>
            <a:cxnLst/>
            <a:rect l="l" t="t" r="r" b="b"/>
            <a:pathLst>
              <a:path w="5240020" h="361314">
                <a:moveTo>
                  <a:pt x="5179314" y="0"/>
                </a:moveTo>
                <a:lnTo>
                  <a:pt x="60197" y="0"/>
                </a:lnTo>
                <a:lnTo>
                  <a:pt x="36765" y="4726"/>
                </a:lnTo>
                <a:lnTo>
                  <a:pt x="17630" y="17621"/>
                </a:lnTo>
                <a:lnTo>
                  <a:pt x="4730" y="36754"/>
                </a:lnTo>
                <a:lnTo>
                  <a:pt x="0" y="60198"/>
                </a:lnTo>
                <a:lnTo>
                  <a:pt x="0" y="300990"/>
                </a:lnTo>
                <a:lnTo>
                  <a:pt x="4730" y="324433"/>
                </a:lnTo>
                <a:lnTo>
                  <a:pt x="17630" y="343566"/>
                </a:lnTo>
                <a:lnTo>
                  <a:pt x="36765" y="356461"/>
                </a:lnTo>
                <a:lnTo>
                  <a:pt x="60197" y="361188"/>
                </a:lnTo>
                <a:lnTo>
                  <a:pt x="5179314" y="361188"/>
                </a:lnTo>
                <a:lnTo>
                  <a:pt x="5202757" y="356461"/>
                </a:lnTo>
                <a:lnTo>
                  <a:pt x="5221890" y="343566"/>
                </a:lnTo>
                <a:lnTo>
                  <a:pt x="5234785" y="324433"/>
                </a:lnTo>
                <a:lnTo>
                  <a:pt x="5239512" y="300990"/>
                </a:lnTo>
                <a:lnTo>
                  <a:pt x="5239512" y="60198"/>
                </a:lnTo>
                <a:lnTo>
                  <a:pt x="5234785" y="36754"/>
                </a:lnTo>
                <a:lnTo>
                  <a:pt x="5221890" y="17621"/>
                </a:lnTo>
                <a:lnTo>
                  <a:pt x="5202757" y="4726"/>
                </a:lnTo>
                <a:lnTo>
                  <a:pt x="5179314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6411" y="956638"/>
            <a:ext cx="2269766" cy="161254"/>
          </a:xfrm>
          <a:custGeom>
            <a:avLst/>
            <a:gdLst/>
            <a:ahLst/>
            <a:cxnLst/>
            <a:rect l="l" t="t" r="r" b="b"/>
            <a:pathLst>
              <a:path w="5240020" h="361314">
                <a:moveTo>
                  <a:pt x="0" y="60198"/>
                </a:moveTo>
                <a:lnTo>
                  <a:pt x="4730" y="36754"/>
                </a:lnTo>
                <a:lnTo>
                  <a:pt x="17630" y="17621"/>
                </a:lnTo>
                <a:lnTo>
                  <a:pt x="36765" y="4726"/>
                </a:lnTo>
                <a:lnTo>
                  <a:pt x="60197" y="0"/>
                </a:lnTo>
                <a:lnTo>
                  <a:pt x="5179314" y="0"/>
                </a:lnTo>
                <a:lnTo>
                  <a:pt x="5202757" y="4726"/>
                </a:lnTo>
                <a:lnTo>
                  <a:pt x="5221890" y="17621"/>
                </a:lnTo>
                <a:lnTo>
                  <a:pt x="5234785" y="36754"/>
                </a:lnTo>
                <a:lnTo>
                  <a:pt x="5239512" y="60198"/>
                </a:lnTo>
                <a:lnTo>
                  <a:pt x="5239512" y="300990"/>
                </a:lnTo>
                <a:lnTo>
                  <a:pt x="5234785" y="324433"/>
                </a:lnTo>
                <a:lnTo>
                  <a:pt x="5221890" y="343566"/>
                </a:lnTo>
                <a:lnTo>
                  <a:pt x="5202757" y="356461"/>
                </a:lnTo>
                <a:lnTo>
                  <a:pt x="5179314" y="361188"/>
                </a:lnTo>
                <a:lnTo>
                  <a:pt x="60197" y="361188"/>
                </a:lnTo>
                <a:lnTo>
                  <a:pt x="36765" y="356461"/>
                </a:lnTo>
                <a:lnTo>
                  <a:pt x="17630" y="343566"/>
                </a:lnTo>
                <a:lnTo>
                  <a:pt x="4730" y="324433"/>
                </a:lnTo>
                <a:lnTo>
                  <a:pt x="0" y="300990"/>
                </a:lnTo>
                <a:lnTo>
                  <a:pt x="0" y="6019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1168" y="722155"/>
            <a:ext cx="1575644" cy="360246"/>
          </a:xfrm>
          <a:prstGeom prst="rect">
            <a:avLst/>
          </a:prstGeom>
        </p:spPr>
        <p:txBody>
          <a:bodyPr vert="horz" wrap="square" lIns="0" tIns="62122" rIns="0" bIns="0" rtlCol="0">
            <a:spAutoFit/>
          </a:bodyPr>
          <a:lstStyle/>
          <a:p>
            <a:pPr marL="5571">
              <a:spcBef>
                <a:spcPts val="489"/>
              </a:spcBef>
            </a:pPr>
            <a:r>
              <a:rPr dirty="0">
                <a:latin typeface="Calibri"/>
                <a:cs typeface="Calibri"/>
              </a:rPr>
              <a:t>&lt;table&gt; </a:t>
            </a:r>
            <a:r>
              <a:rPr spc="-4" dirty="0">
                <a:latin typeface="Calibri"/>
                <a:cs typeface="Calibri"/>
              </a:rPr>
              <a:t>và</a:t>
            </a:r>
            <a:r>
              <a:rPr spc="-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&lt;td&gt;.</a:t>
            </a:r>
          </a:p>
          <a:p>
            <a:pPr marL="161852">
              <a:spcBef>
                <a:spcPts val="421"/>
              </a:spcBef>
            </a:pPr>
            <a:r>
              <a:rPr b="1" dirty="0">
                <a:solidFill>
                  <a:srgbClr val="FFFFFF"/>
                </a:solidFill>
                <a:latin typeface="Arial"/>
                <a:cs typeface="Arial"/>
              </a:rPr>
              <a:t>border-width: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7391" y="1495322"/>
            <a:ext cx="3300678" cy="374086"/>
          </a:xfrm>
          <a:custGeom>
            <a:avLst/>
            <a:gdLst/>
            <a:ahLst/>
            <a:cxnLst/>
            <a:rect l="l" t="t" r="r" b="b"/>
            <a:pathLst>
              <a:path w="7620000" h="838200">
                <a:moveTo>
                  <a:pt x="0" y="838200"/>
                </a:moveTo>
                <a:lnTo>
                  <a:pt x="7620000" y="838200"/>
                </a:lnTo>
                <a:lnTo>
                  <a:pt x="76200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7391" y="1495322"/>
            <a:ext cx="3300678" cy="374086"/>
          </a:xfrm>
          <a:custGeom>
            <a:avLst/>
            <a:gdLst/>
            <a:ahLst/>
            <a:cxnLst/>
            <a:rect l="l" t="t" r="r" b="b"/>
            <a:pathLst>
              <a:path w="7620000" h="838200">
                <a:moveTo>
                  <a:pt x="0" y="838200"/>
                </a:moveTo>
                <a:lnTo>
                  <a:pt x="7620000" y="838200"/>
                </a:lnTo>
                <a:lnTo>
                  <a:pt x="76200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1692" y="1433427"/>
            <a:ext cx="2268941" cy="162104"/>
          </a:xfrm>
          <a:custGeom>
            <a:avLst/>
            <a:gdLst/>
            <a:ahLst/>
            <a:cxnLst/>
            <a:rect l="l" t="t" r="r" b="b"/>
            <a:pathLst>
              <a:path w="5238115" h="363220">
                <a:moveTo>
                  <a:pt x="5177536" y="0"/>
                </a:moveTo>
                <a:lnTo>
                  <a:pt x="60452" y="0"/>
                </a:lnTo>
                <a:lnTo>
                  <a:pt x="36920" y="4748"/>
                </a:lnTo>
                <a:lnTo>
                  <a:pt x="17705" y="17700"/>
                </a:lnTo>
                <a:lnTo>
                  <a:pt x="4750" y="36915"/>
                </a:lnTo>
                <a:lnTo>
                  <a:pt x="0" y="60452"/>
                </a:lnTo>
                <a:lnTo>
                  <a:pt x="0" y="302260"/>
                </a:lnTo>
                <a:lnTo>
                  <a:pt x="4750" y="325796"/>
                </a:lnTo>
                <a:lnTo>
                  <a:pt x="17705" y="345011"/>
                </a:lnTo>
                <a:lnTo>
                  <a:pt x="36920" y="357963"/>
                </a:lnTo>
                <a:lnTo>
                  <a:pt x="60452" y="362712"/>
                </a:lnTo>
                <a:lnTo>
                  <a:pt x="5177536" y="362712"/>
                </a:lnTo>
                <a:lnTo>
                  <a:pt x="5201072" y="357963"/>
                </a:lnTo>
                <a:lnTo>
                  <a:pt x="5220287" y="345011"/>
                </a:lnTo>
                <a:lnTo>
                  <a:pt x="5233239" y="325796"/>
                </a:lnTo>
                <a:lnTo>
                  <a:pt x="5237988" y="302260"/>
                </a:lnTo>
                <a:lnTo>
                  <a:pt x="5237988" y="60452"/>
                </a:lnTo>
                <a:lnTo>
                  <a:pt x="5233239" y="36915"/>
                </a:lnTo>
                <a:lnTo>
                  <a:pt x="5220287" y="17700"/>
                </a:lnTo>
                <a:lnTo>
                  <a:pt x="5201072" y="4748"/>
                </a:lnTo>
                <a:lnTo>
                  <a:pt x="517753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1692" y="1433427"/>
            <a:ext cx="2268941" cy="162104"/>
          </a:xfrm>
          <a:custGeom>
            <a:avLst/>
            <a:gdLst/>
            <a:ahLst/>
            <a:cxnLst/>
            <a:rect l="l" t="t" r="r" b="b"/>
            <a:pathLst>
              <a:path w="5238115" h="363220">
                <a:moveTo>
                  <a:pt x="0" y="60452"/>
                </a:moveTo>
                <a:lnTo>
                  <a:pt x="4750" y="36915"/>
                </a:lnTo>
                <a:lnTo>
                  <a:pt x="17705" y="17700"/>
                </a:lnTo>
                <a:lnTo>
                  <a:pt x="36920" y="4748"/>
                </a:lnTo>
                <a:lnTo>
                  <a:pt x="60452" y="0"/>
                </a:lnTo>
                <a:lnTo>
                  <a:pt x="5177536" y="0"/>
                </a:lnTo>
                <a:lnTo>
                  <a:pt x="5201072" y="4748"/>
                </a:lnTo>
                <a:lnTo>
                  <a:pt x="5220287" y="17700"/>
                </a:lnTo>
                <a:lnTo>
                  <a:pt x="5233239" y="36915"/>
                </a:lnTo>
                <a:lnTo>
                  <a:pt x="5237988" y="60452"/>
                </a:lnTo>
                <a:lnTo>
                  <a:pt x="5237988" y="302260"/>
                </a:lnTo>
                <a:lnTo>
                  <a:pt x="5233239" y="325796"/>
                </a:lnTo>
                <a:lnTo>
                  <a:pt x="5220287" y="345011"/>
                </a:lnTo>
                <a:lnTo>
                  <a:pt x="5201072" y="357963"/>
                </a:lnTo>
                <a:lnTo>
                  <a:pt x="5177536" y="362712"/>
                </a:lnTo>
                <a:lnTo>
                  <a:pt x="60452" y="362712"/>
                </a:lnTo>
                <a:lnTo>
                  <a:pt x="36920" y="357963"/>
                </a:lnTo>
                <a:lnTo>
                  <a:pt x="17705" y="345011"/>
                </a:lnTo>
                <a:lnTo>
                  <a:pt x="4750" y="325796"/>
                </a:lnTo>
                <a:lnTo>
                  <a:pt x="0" y="302260"/>
                </a:lnTo>
                <a:lnTo>
                  <a:pt x="0" y="60452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7391" y="2003398"/>
            <a:ext cx="3300678" cy="373519"/>
          </a:xfrm>
          <a:custGeom>
            <a:avLst/>
            <a:gdLst/>
            <a:ahLst/>
            <a:cxnLst/>
            <a:rect l="l" t="t" r="r" b="b"/>
            <a:pathLst>
              <a:path w="7620000" h="836929">
                <a:moveTo>
                  <a:pt x="0" y="836675"/>
                </a:moveTo>
                <a:lnTo>
                  <a:pt x="7620000" y="836675"/>
                </a:lnTo>
                <a:lnTo>
                  <a:pt x="7620000" y="0"/>
                </a:lnTo>
                <a:lnTo>
                  <a:pt x="0" y="0"/>
                </a:lnTo>
                <a:lnTo>
                  <a:pt x="0" y="836675"/>
                </a:lnTo>
                <a:close/>
              </a:path>
            </a:pathLst>
          </a:custGeom>
          <a:solidFill>
            <a:srgbClr val="F1DCD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7391" y="2003398"/>
            <a:ext cx="3300678" cy="373519"/>
          </a:xfrm>
          <a:custGeom>
            <a:avLst/>
            <a:gdLst/>
            <a:ahLst/>
            <a:cxnLst/>
            <a:rect l="l" t="t" r="r" b="b"/>
            <a:pathLst>
              <a:path w="7620000" h="836929">
                <a:moveTo>
                  <a:pt x="0" y="836675"/>
                </a:moveTo>
                <a:lnTo>
                  <a:pt x="7620000" y="836675"/>
                </a:lnTo>
                <a:lnTo>
                  <a:pt x="7620000" y="0"/>
                </a:lnTo>
                <a:lnTo>
                  <a:pt x="0" y="0"/>
                </a:lnTo>
                <a:lnTo>
                  <a:pt x="0" y="836675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6411" y="1910897"/>
            <a:ext cx="2310474" cy="184492"/>
          </a:xfrm>
          <a:custGeom>
            <a:avLst/>
            <a:gdLst/>
            <a:ahLst/>
            <a:cxnLst/>
            <a:rect l="l" t="t" r="r" b="b"/>
            <a:pathLst>
              <a:path w="5334000" h="413385">
                <a:moveTo>
                  <a:pt x="5265166" y="0"/>
                </a:moveTo>
                <a:lnTo>
                  <a:pt x="68834" y="0"/>
                </a:lnTo>
                <a:lnTo>
                  <a:pt x="42042" y="5415"/>
                </a:lnTo>
                <a:lnTo>
                  <a:pt x="20162" y="20177"/>
                </a:lnTo>
                <a:lnTo>
                  <a:pt x="5410" y="42058"/>
                </a:lnTo>
                <a:lnTo>
                  <a:pt x="0" y="68834"/>
                </a:lnTo>
                <a:lnTo>
                  <a:pt x="0" y="344170"/>
                </a:lnTo>
                <a:lnTo>
                  <a:pt x="5410" y="370945"/>
                </a:lnTo>
                <a:lnTo>
                  <a:pt x="20162" y="392826"/>
                </a:lnTo>
                <a:lnTo>
                  <a:pt x="42042" y="407588"/>
                </a:lnTo>
                <a:lnTo>
                  <a:pt x="68834" y="413004"/>
                </a:lnTo>
                <a:lnTo>
                  <a:pt x="5265166" y="413004"/>
                </a:lnTo>
                <a:lnTo>
                  <a:pt x="5291941" y="407588"/>
                </a:lnTo>
                <a:lnTo>
                  <a:pt x="5313822" y="392826"/>
                </a:lnTo>
                <a:lnTo>
                  <a:pt x="5328584" y="370945"/>
                </a:lnTo>
                <a:lnTo>
                  <a:pt x="5334000" y="344170"/>
                </a:lnTo>
                <a:lnTo>
                  <a:pt x="5334000" y="68834"/>
                </a:lnTo>
                <a:lnTo>
                  <a:pt x="5328584" y="42058"/>
                </a:lnTo>
                <a:lnTo>
                  <a:pt x="5313822" y="20177"/>
                </a:lnTo>
                <a:lnTo>
                  <a:pt x="5291941" y="5415"/>
                </a:lnTo>
                <a:lnTo>
                  <a:pt x="5265166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6411" y="1910897"/>
            <a:ext cx="2310474" cy="184492"/>
          </a:xfrm>
          <a:custGeom>
            <a:avLst/>
            <a:gdLst/>
            <a:ahLst/>
            <a:cxnLst/>
            <a:rect l="l" t="t" r="r" b="b"/>
            <a:pathLst>
              <a:path w="5334000" h="413385">
                <a:moveTo>
                  <a:pt x="0" y="68834"/>
                </a:moveTo>
                <a:lnTo>
                  <a:pt x="5410" y="42058"/>
                </a:lnTo>
                <a:lnTo>
                  <a:pt x="20162" y="20177"/>
                </a:lnTo>
                <a:lnTo>
                  <a:pt x="42042" y="5415"/>
                </a:lnTo>
                <a:lnTo>
                  <a:pt x="68834" y="0"/>
                </a:lnTo>
                <a:lnTo>
                  <a:pt x="5265166" y="0"/>
                </a:lnTo>
                <a:lnTo>
                  <a:pt x="5291941" y="5415"/>
                </a:lnTo>
                <a:lnTo>
                  <a:pt x="5313822" y="20177"/>
                </a:lnTo>
                <a:lnTo>
                  <a:pt x="5328584" y="42058"/>
                </a:lnTo>
                <a:lnTo>
                  <a:pt x="5334000" y="68834"/>
                </a:lnTo>
                <a:lnTo>
                  <a:pt x="5334000" y="344170"/>
                </a:lnTo>
                <a:lnTo>
                  <a:pt x="5328584" y="370945"/>
                </a:lnTo>
                <a:lnTo>
                  <a:pt x="5313822" y="392826"/>
                </a:lnTo>
                <a:lnTo>
                  <a:pt x="5291941" y="407588"/>
                </a:lnTo>
                <a:lnTo>
                  <a:pt x="5265166" y="413004"/>
                </a:lnTo>
                <a:lnTo>
                  <a:pt x="68834" y="413004"/>
                </a:lnTo>
                <a:lnTo>
                  <a:pt x="42042" y="407588"/>
                </a:lnTo>
                <a:lnTo>
                  <a:pt x="20162" y="392826"/>
                </a:lnTo>
                <a:lnTo>
                  <a:pt x="5410" y="370945"/>
                </a:lnTo>
                <a:lnTo>
                  <a:pt x="0" y="344170"/>
                </a:lnTo>
                <a:lnTo>
                  <a:pt x="0" y="6883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86696" y="1123390"/>
            <a:ext cx="2840233" cy="1177262"/>
          </a:xfrm>
          <a:prstGeom prst="rect">
            <a:avLst/>
          </a:prstGeom>
        </p:spPr>
        <p:txBody>
          <a:bodyPr vert="horz" wrap="square" lIns="0" tIns="20336" rIns="0" bIns="0" rtlCol="0">
            <a:spAutoFit/>
          </a:bodyPr>
          <a:lstStyle/>
          <a:p>
            <a:pPr marL="142909" marR="158230" indent="-75494">
              <a:lnSpc>
                <a:spcPts val="728"/>
              </a:lnSpc>
              <a:spcBef>
                <a:spcPts val="160"/>
              </a:spcBef>
              <a:buChar char="•"/>
              <a:tabLst>
                <a:tab pos="143187" algn="l"/>
              </a:tabLst>
            </a:pPr>
            <a:r>
              <a:rPr sz="700" spc="-4" dirty="0">
                <a:latin typeface="Arial"/>
                <a:cs typeface="Arial"/>
              </a:rPr>
              <a:t>Quy </a:t>
            </a:r>
            <a:r>
              <a:rPr sz="700" spc="-2" dirty="0">
                <a:latin typeface="Arial"/>
                <a:cs typeface="Arial"/>
              </a:rPr>
              <a:t>định độ </a:t>
            </a:r>
            <a:r>
              <a:rPr sz="700" spc="-4" dirty="0">
                <a:latin typeface="Arial"/>
                <a:cs typeface="Arial"/>
              </a:rPr>
              <a:t>dày </a:t>
            </a:r>
            <a:r>
              <a:rPr sz="700" spc="-2" dirty="0">
                <a:latin typeface="Arial"/>
                <a:cs typeface="Arial"/>
              </a:rPr>
              <a:t>của viền và các giá trị </a:t>
            </a:r>
            <a:r>
              <a:rPr sz="700" spc="-4" dirty="0">
                <a:latin typeface="Arial"/>
                <a:cs typeface="Arial"/>
              </a:rPr>
              <a:t>được quy </a:t>
            </a:r>
            <a:r>
              <a:rPr sz="700" spc="-2" dirty="0">
                <a:latin typeface="Arial"/>
                <a:cs typeface="Arial"/>
              </a:rPr>
              <a:t>định bằng </a:t>
            </a:r>
            <a:r>
              <a:rPr sz="700" spc="-4" dirty="0">
                <a:latin typeface="Arial"/>
                <a:cs typeface="Arial"/>
              </a:rPr>
              <a:t>điểm  </a:t>
            </a:r>
            <a:r>
              <a:rPr sz="700" spc="-2" dirty="0">
                <a:latin typeface="Arial"/>
                <a:cs typeface="Arial"/>
              </a:rPr>
              <a:t>ảnh.</a:t>
            </a:r>
            <a:endParaRPr sz="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700" dirty="0">
              <a:latin typeface="Times New Roman"/>
              <a:cs typeface="Times New Roman"/>
            </a:endParaRPr>
          </a:p>
          <a:p>
            <a:pPr marL="9472"/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border-color:</a:t>
            </a:r>
            <a:endParaRPr dirty="0">
              <a:latin typeface="Arial"/>
              <a:cs typeface="Arial"/>
            </a:endParaRPr>
          </a:p>
          <a:p>
            <a:pPr marL="142909" indent="-75494">
              <a:lnSpc>
                <a:spcPts val="785"/>
              </a:lnSpc>
              <a:spcBef>
                <a:spcPts val="342"/>
              </a:spcBef>
              <a:buChar char="•"/>
              <a:tabLst>
                <a:tab pos="143187" algn="l"/>
              </a:tabLst>
            </a:pPr>
            <a:r>
              <a:rPr sz="700" spc="-4" dirty="0">
                <a:latin typeface="Arial"/>
                <a:cs typeface="Arial"/>
              </a:rPr>
              <a:t>Chỉ </a:t>
            </a:r>
            <a:r>
              <a:rPr sz="700" spc="-2" dirty="0">
                <a:latin typeface="Arial"/>
                <a:cs typeface="Arial"/>
              </a:rPr>
              <a:t>ra </a:t>
            </a:r>
            <a:r>
              <a:rPr sz="700" spc="-4" dirty="0">
                <a:latin typeface="Arial"/>
                <a:cs typeface="Arial"/>
              </a:rPr>
              <a:t>màu </a:t>
            </a:r>
            <a:r>
              <a:rPr sz="700" spc="-2" dirty="0">
                <a:latin typeface="Arial"/>
                <a:cs typeface="Arial"/>
              </a:rPr>
              <a:t>của viền với các giá trị là tên </a:t>
            </a:r>
            <a:r>
              <a:rPr sz="700" spc="-4" dirty="0">
                <a:latin typeface="Arial"/>
                <a:cs typeface="Arial"/>
              </a:rPr>
              <a:t>màu </a:t>
            </a:r>
            <a:r>
              <a:rPr sz="700" spc="-2" dirty="0">
                <a:latin typeface="Arial"/>
                <a:cs typeface="Arial"/>
              </a:rPr>
              <a:t>hoặc giá trị </a:t>
            </a:r>
            <a:r>
              <a:rPr sz="700" spc="-4" dirty="0">
                <a:latin typeface="Arial"/>
                <a:cs typeface="Arial"/>
              </a:rPr>
              <a:t>RGB</a:t>
            </a:r>
            <a:r>
              <a:rPr sz="700" spc="55" dirty="0">
                <a:latin typeface="Arial"/>
                <a:cs typeface="Arial"/>
              </a:rPr>
              <a:t> </a:t>
            </a:r>
            <a:r>
              <a:rPr sz="700" spc="-4" dirty="0" smtClean="0">
                <a:latin typeface="Arial"/>
                <a:cs typeface="Arial"/>
              </a:rPr>
              <a:t>value,</a:t>
            </a:r>
            <a:r>
              <a:rPr lang="vi-VN" sz="700" dirty="0">
                <a:latin typeface="Arial"/>
                <a:cs typeface="Arial"/>
              </a:rPr>
              <a:t> </a:t>
            </a:r>
            <a:r>
              <a:rPr sz="700" spc="-2" dirty="0" err="1" smtClean="0">
                <a:latin typeface="Arial"/>
                <a:cs typeface="Arial"/>
              </a:rPr>
              <a:t>hoặc</a:t>
            </a:r>
            <a:r>
              <a:rPr sz="700" spc="-2" dirty="0" smtClean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hệ số </a:t>
            </a:r>
            <a:r>
              <a:rPr sz="700" spc="-4" dirty="0">
                <a:latin typeface="Arial"/>
                <a:cs typeface="Arial"/>
              </a:rPr>
              <a:t>16.</a:t>
            </a:r>
            <a:endParaRPr sz="700" dirty="0">
              <a:latin typeface="Arial"/>
              <a:cs typeface="Arial"/>
            </a:endParaRPr>
          </a:p>
          <a:p>
            <a:pPr>
              <a:spcBef>
                <a:spcPts val="18"/>
              </a:spcBef>
            </a:pPr>
            <a:endParaRPr dirty="0">
              <a:latin typeface="Times New Roman"/>
              <a:cs typeface="Times New Roman"/>
            </a:endParaRPr>
          </a:p>
          <a:p>
            <a:pPr marL="5571"/>
            <a:r>
              <a:rPr b="1" spc="-2" dirty="0">
                <a:solidFill>
                  <a:srgbClr val="FFFFFF"/>
                </a:solidFill>
                <a:latin typeface="Arial"/>
                <a:cs typeface="Arial"/>
              </a:rPr>
              <a:t>border-style:</a:t>
            </a:r>
            <a:endParaRPr dirty="0">
              <a:latin typeface="Arial"/>
              <a:cs typeface="Arial"/>
            </a:endParaRPr>
          </a:p>
          <a:p>
            <a:pPr marL="142909" marR="287489" indent="-75494">
              <a:lnSpc>
                <a:spcPts val="728"/>
              </a:lnSpc>
              <a:spcBef>
                <a:spcPts val="608"/>
              </a:spcBef>
              <a:buChar char="•"/>
              <a:tabLst>
                <a:tab pos="143187" algn="l"/>
              </a:tabLst>
            </a:pPr>
            <a:r>
              <a:rPr sz="700" spc="-4" dirty="0">
                <a:latin typeface="Arial"/>
                <a:cs typeface="Arial"/>
              </a:rPr>
              <a:t>Chỉ </a:t>
            </a:r>
            <a:r>
              <a:rPr sz="700" spc="-2" dirty="0">
                <a:latin typeface="Arial"/>
                <a:cs typeface="Arial"/>
              </a:rPr>
              <a:t>ra kiểu </a:t>
            </a:r>
            <a:r>
              <a:rPr sz="700" spc="-4" dirty="0">
                <a:latin typeface="Arial"/>
                <a:cs typeface="Arial"/>
              </a:rPr>
              <a:t>đường </a:t>
            </a:r>
            <a:r>
              <a:rPr sz="700" spc="-2" dirty="0">
                <a:latin typeface="Arial"/>
                <a:cs typeface="Arial"/>
              </a:rPr>
              <a:t>viền có thể là các giá trị sau: solid, dashed,  groove, dotted, outset, ridge, inset, or</a:t>
            </a:r>
            <a:r>
              <a:rPr sz="700" spc="18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none.</a:t>
            </a:r>
            <a:endParaRPr sz="7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75249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ÁP DỤNG VIỀN SỬ DỤNG </a:t>
            </a:r>
            <a:r>
              <a:rPr lang="vi-VN" spc="-7" dirty="0"/>
              <a:t>STYLE</a:t>
            </a:r>
            <a:r>
              <a:rPr lang="vi-VN" spc="-22" dirty="0"/>
              <a:t> </a:t>
            </a:r>
            <a:r>
              <a:rPr lang="vi-VN" dirty="0" smtClean="0"/>
              <a:t>2-2</a:t>
            </a:r>
            <a:endParaRPr lang="vi-VN" dirty="0"/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99350" y="552627"/>
            <a:ext cx="3663752" cy="357932"/>
          </a:xfrm>
          <a:custGeom>
            <a:avLst/>
            <a:gdLst/>
            <a:ahLst/>
            <a:cxnLst/>
            <a:rect l="l" t="t" r="r" b="b"/>
            <a:pathLst>
              <a:path w="8458200" h="802005">
                <a:moveTo>
                  <a:pt x="8324596" y="0"/>
                </a:moveTo>
                <a:lnTo>
                  <a:pt x="133604" y="0"/>
                </a:lnTo>
                <a:lnTo>
                  <a:pt x="91374" y="6811"/>
                </a:lnTo>
                <a:lnTo>
                  <a:pt x="54699" y="25777"/>
                </a:lnTo>
                <a:lnTo>
                  <a:pt x="25777" y="54699"/>
                </a:lnTo>
                <a:lnTo>
                  <a:pt x="6811" y="91374"/>
                </a:lnTo>
                <a:lnTo>
                  <a:pt x="0" y="133603"/>
                </a:lnTo>
                <a:lnTo>
                  <a:pt x="0" y="668020"/>
                </a:lnTo>
                <a:lnTo>
                  <a:pt x="6811" y="710249"/>
                </a:lnTo>
                <a:lnTo>
                  <a:pt x="25777" y="746924"/>
                </a:lnTo>
                <a:lnTo>
                  <a:pt x="54699" y="775846"/>
                </a:lnTo>
                <a:lnTo>
                  <a:pt x="91374" y="794812"/>
                </a:lnTo>
                <a:lnTo>
                  <a:pt x="133604" y="801624"/>
                </a:lnTo>
                <a:lnTo>
                  <a:pt x="8324596" y="801624"/>
                </a:lnTo>
                <a:lnTo>
                  <a:pt x="8366825" y="794812"/>
                </a:lnTo>
                <a:lnTo>
                  <a:pt x="8403500" y="775846"/>
                </a:lnTo>
                <a:lnTo>
                  <a:pt x="8432422" y="746924"/>
                </a:lnTo>
                <a:lnTo>
                  <a:pt x="8451388" y="710249"/>
                </a:lnTo>
                <a:lnTo>
                  <a:pt x="8458200" y="668020"/>
                </a:lnTo>
                <a:lnTo>
                  <a:pt x="8458200" y="133603"/>
                </a:lnTo>
                <a:lnTo>
                  <a:pt x="8451388" y="91374"/>
                </a:lnTo>
                <a:lnTo>
                  <a:pt x="8432422" y="54699"/>
                </a:lnTo>
                <a:lnTo>
                  <a:pt x="8403500" y="25777"/>
                </a:lnTo>
                <a:lnTo>
                  <a:pt x="8366825" y="6811"/>
                </a:lnTo>
                <a:lnTo>
                  <a:pt x="8324596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350" y="552627"/>
            <a:ext cx="3663752" cy="357932"/>
          </a:xfrm>
          <a:custGeom>
            <a:avLst/>
            <a:gdLst/>
            <a:ahLst/>
            <a:cxnLst/>
            <a:rect l="l" t="t" r="r" b="b"/>
            <a:pathLst>
              <a:path w="8458200" h="802005">
                <a:moveTo>
                  <a:pt x="0" y="133603"/>
                </a:moveTo>
                <a:lnTo>
                  <a:pt x="6811" y="91374"/>
                </a:lnTo>
                <a:lnTo>
                  <a:pt x="25777" y="54699"/>
                </a:lnTo>
                <a:lnTo>
                  <a:pt x="54699" y="25777"/>
                </a:lnTo>
                <a:lnTo>
                  <a:pt x="91374" y="6811"/>
                </a:lnTo>
                <a:lnTo>
                  <a:pt x="133604" y="0"/>
                </a:lnTo>
                <a:lnTo>
                  <a:pt x="8324596" y="0"/>
                </a:lnTo>
                <a:lnTo>
                  <a:pt x="8366825" y="6811"/>
                </a:lnTo>
                <a:lnTo>
                  <a:pt x="8403500" y="25777"/>
                </a:lnTo>
                <a:lnTo>
                  <a:pt x="8432422" y="54699"/>
                </a:lnTo>
                <a:lnTo>
                  <a:pt x="8451388" y="91374"/>
                </a:lnTo>
                <a:lnTo>
                  <a:pt x="8458200" y="133603"/>
                </a:lnTo>
                <a:lnTo>
                  <a:pt x="8458200" y="668020"/>
                </a:lnTo>
                <a:lnTo>
                  <a:pt x="8451388" y="710249"/>
                </a:lnTo>
                <a:lnTo>
                  <a:pt x="8432422" y="746924"/>
                </a:lnTo>
                <a:lnTo>
                  <a:pt x="8403500" y="775846"/>
                </a:lnTo>
                <a:lnTo>
                  <a:pt x="8366825" y="794812"/>
                </a:lnTo>
                <a:lnTo>
                  <a:pt x="8324596" y="801624"/>
                </a:lnTo>
                <a:lnTo>
                  <a:pt x="133604" y="801624"/>
                </a:lnTo>
                <a:lnTo>
                  <a:pt x="91374" y="794812"/>
                </a:lnTo>
                <a:lnTo>
                  <a:pt x="54699" y="775846"/>
                </a:lnTo>
                <a:lnTo>
                  <a:pt x="25777" y="746924"/>
                </a:lnTo>
                <a:lnTo>
                  <a:pt x="6811" y="710249"/>
                </a:lnTo>
                <a:lnTo>
                  <a:pt x="0" y="668020"/>
                </a:lnTo>
                <a:lnTo>
                  <a:pt x="0" y="133603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350" y="1009011"/>
            <a:ext cx="3663752" cy="356515"/>
          </a:xfrm>
          <a:custGeom>
            <a:avLst/>
            <a:gdLst/>
            <a:ahLst/>
            <a:cxnLst/>
            <a:rect l="l" t="t" r="r" b="b"/>
            <a:pathLst>
              <a:path w="8458200" h="798830">
                <a:moveTo>
                  <a:pt x="8325104" y="0"/>
                </a:moveTo>
                <a:lnTo>
                  <a:pt x="133096" y="0"/>
                </a:lnTo>
                <a:lnTo>
                  <a:pt x="91027" y="6782"/>
                </a:lnTo>
                <a:lnTo>
                  <a:pt x="54490" y="25672"/>
                </a:lnTo>
                <a:lnTo>
                  <a:pt x="25679" y="54479"/>
                </a:lnTo>
                <a:lnTo>
                  <a:pt x="6785" y="91017"/>
                </a:lnTo>
                <a:lnTo>
                  <a:pt x="0" y="133096"/>
                </a:lnTo>
                <a:lnTo>
                  <a:pt x="0" y="665480"/>
                </a:lnTo>
                <a:lnTo>
                  <a:pt x="6785" y="707558"/>
                </a:lnTo>
                <a:lnTo>
                  <a:pt x="25679" y="744096"/>
                </a:lnTo>
                <a:lnTo>
                  <a:pt x="54490" y="772903"/>
                </a:lnTo>
                <a:lnTo>
                  <a:pt x="91027" y="791793"/>
                </a:lnTo>
                <a:lnTo>
                  <a:pt x="133096" y="798576"/>
                </a:lnTo>
                <a:lnTo>
                  <a:pt x="8325104" y="798576"/>
                </a:lnTo>
                <a:lnTo>
                  <a:pt x="8367182" y="791793"/>
                </a:lnTo>
                <a:lnTo>
                  <a:pt x="8403720" y="772903"/>
                </a:lnTo>
                <a:lnTo>
                  <a:pt x="8432527" y="744096"/>
                </a:lnTo>
                <a:lnTo>
                  <a:pt x="8451417" y="707558"/>
                </a:lnTo>
                <a:lnTo>
                  <a:pt x="8458200" y="665480"/>
                </a:lnTo>
                <a:lnTo>
                  <a:pt x="8458200" y="133096"/>
                </a:lnTo>
                <a:lnTo>
                  <a:pt x="8451417" y="91017"/>
                </a:lnTo>
                <a:lnTo>
                  <a:pt x="8432527" y="54479"/>
                </a:lnTo>
                <a:lnTo>
                  <a:pt x="8403720" y="25672"/>
                </a:lnTo>
                <a:lnTo>
                  <a:pt x="8367182" y="6782"/>
                </a:lnTo>
                <a:lnTo>
                  <a:pt x="832510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350" y="1009011"/>
            <a:ext cx="3663752" cy="356515"/>
          </a:xfrm>
          <a:custGeom>
            <a:avLst/>
            <a:gdLst/>
            <a:ahLst/>
            <a:cxnLst/>
            <a:rect l="l" t="t" r="r" b="b"/>
            <a:pathLst>
              <a:path w="8458200" h="798830">
                <a:moveTo>
                  <a:pt x="0" y="133096"/>
                </a:moveTo>
                <a:lnTo>
                  <a:pt x="6785" y="91017"/>
                </a:lnTo>
                <a:lnTo>
                  <a:pt x="25679" y="54479"/>
                </a:lnTo>
                <a:lnTo>
                  <a:pt x="54490" y="25672"/>
                </a:lnTo>
                <a:lnTo>
                  <a:pt x="91027" y="6782"/>
                </a:lnTo>
                <a:lnTo>
                  <a:pt x="133096" y="0"/>
                </a:lnTo>
                <a:lnTo>
                  <a:pt x="8325104" y="0"/>
                </a:lnTo>
                <a:lnTo>
                  <a:pt x="8367182" y="6782"/>
                </a:lnTo>
                <a:lnTo>
                  <a:pt x="8403720" y="25672"/>
                </a:lnTo>
                <a:lnTo>
                  <a:pt x="8432527" y="54479"/>
                </a:lnTo>
                <a:lnTo>
                  <a:pt x="8451417" y="91017"/>
                </a:lnTo>
                <a:lnTo>
                  <a:pt x="8458200" y="133096"/>
                </a:lnTo>
                <a:lnTo>
                  <a:pt x="8458200" y="665480"/>
                </a:lnTo>
                <a:lnTo>
                  <a:pt x="8451417" y="707558"/>
                </a:lnTo>
                <a:lnTo>
                  <a:pt x="8432527" y="744096"/>
                </a:lnTo>
                <a:lnTo>
                  <a:pt x="8403720" y="772903"/>
                </a:lnTo>
                <a:lnTo>
                  <a:pt x="8367182" y="791793"/>
                </a:lnTo>
                <a:lnTo>
                  <a:pt x="8325104" y="798576"/>
                </a:lnTo>
                <a:lnTo>
                  <a:pt x="133096" y="798576"/>
                </a:lnTo>
                <a:lnTo>
                  <a:pt x="91027" y="791793"/>
                </a:lnTo>
                <a:lnTo>
                  <a:pt x="54490" y="772903"/>
                </a:lnTo>
                <a:lnTo>
                  <a:pt x="25679" y="744096"/>
                </a:lnTo>
                <a:lnTo>
                  <a:pt x="6785" y="707558"/>
                </a:lnTo>
                <a:lnTo>
                  <a:pt x="0" y="665480"/>
                </a:lnTo>
                <a:lnTo>
                  <a:pt x="0" y="13309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350" y="1494642"/>
            <a:ext cx="3663752" cy="363883"/>
          </a:xfrm>
          <a:custGeom>
            <a:avLst/>
            <a:gdLst/>
            <a:ahLst/>
            <a:cxnLst/>
            <a:rect l="l" t="t" r="r" b="b"/>
            <a:pathLst>
              <a:path w="8458200" h="815339">
                <a:moveTo>
                  <a:pt x="8322310" y="0"/>
                </a:moveTo>
                <a:lnTo>
                  <a:pt x="135890" y="0"/>
                </a:lnTo>
                <a:lnTo>
                  <a:pt x="92940" y="6927"/>
                </a:lnTo>
                <a:lnTo>
                  <a:pt x="55637" y="26216"/>
                </a:lnTo>
                <a:lnTo>
                  <a:pt x="26220" y="55632"/>
                </a:lnTo>
                <a:lnTo>
                  <a:pt x="6928" y="92935"/>
                </a:lnTo>
                <a:lnTo>
                  <a:pt x="0" y="135889"/>
                </a:lnTo>
                <a:lnTo>
                  <a:pt x="0" y="679450"/>
                </a:lnTo>
                <a:lnTo>
                  <a:pt x="6928" y="722404"/>
                </a:lnTo>
                <a:lnTo>
                  <a:pt x="26220" y="759707"/>
                </a:lnTo>
                <a:lnTo>
                  <a:pt x="55637" y="789123"/>
                </a:lnTo>
                <a:lnTo>
                  <a:pt x="92940" y="808412"/>
                </a:lnTo>
                <a:lnTo>
                  <a:pt x="135890" y="815340"/>
                </a:lnTo>
                <a:lnTo>
                  <a:pt x="8322310" y="815340"/>
                </a:lnTo>
                <a:lnTo>
                  <a:pt x="8365264" y="808412"/>
                </a:lnTo>
                <a:lnTo>
                  <a:pt x="8402567" y="789123"/>
                </a:lnTo>
                <a:lnTo>
                  <a:pt x="8431983" y="759707"/>
                </a:lnTo>
                <a:lnTo>
                  <a:pt x="8451272" y="722404"/>
                </a:lnTo>
                <a:lnTo>
                  <a:pt x="8458200" y="679450"/>
                </a:lnTo>
                <a:lnTo>
                  <a:pt x="8458200" y="135889"/>
                </a:lnTo>
                <a:lnTo>
                  <a:pt x="8451272" y="92935"/>
                </a:lnTo>
                <a:lnTo>
                  <a:pt x="8431983" y="55632"/>
                </a:lnTo>
                <a:lnTo>
                  <a:pt x="8402567" y="26216"/>
                </a:lnTo>
                <a:lnTo>
                  <a:pt x="8365264" y="6927"/>
                </a:lnTo>
                <a:lnTo>
                  <a:pt x="8322310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350" y="1494642"/>
            <a:ext cx="3663752" cy="363883"/>
          </a:xfrm>
          <a:custGeom>
            <a:avLst/>
            <a:gdLst/>
            <a:ahLst/>
            <a:cxnLst/>
            <a:rect l="l" t="t" r="r" b="b"/>
            <a:pathLst>
              <a:path w="8458200" h="815339">
                <a:moveTo>
                  <a:pt x="0" y="135889"/>
                </a:moveTo>
                <a:lnTo>
                  <a:pt x="6928" y="92935"/>
                </a:lnTo>
                <a:lnTo>
                  <a:pt x="26220" y="55632"/>
                </a:lnTo>
                <a:lnTo>
                  <a:pt x="55637" y="26216"/>
                </a:lnTo>
                <a:lnTo>
                  <a:pt x="92940" y="6927"/>
                </a:lnTo>
                <a:lnTo>
                  <a:pt x="135890" y="0"/>
                </a:lnTo>
                <a:lnTo>
                  <a:pt x="8322310" y="0"/>
                </a:lnTo>
                <a:lnTo>
                  <a:pt x="8365264" y="6927"/>
                </a:lnTo>
                <a:lnTo>
                  <a:pt x="8402567" y="26216"/>
                </a:lnTo>
                <a:lnTo>
                  <a:pt x="8431983" y="55632"/>
                </a:lnTo>
                <a:lnTo>
                  <a:pt x="8451272" y="92935"/>
                </a:lnTo>
                <a:lnTo>
                  <a:pt x="8458200" y="135889"/>
                </a:lnTo>
                <a:lnTo>
                  <a:pt x="8458200" y="679450"/>
                </a:lnTo>
                <a:lnTo>
                  <a:pt x="8451272" y="722404"/>
                </a:lnTo>
                <a:lnTo>
                  <a:pt x="8431983" y="759707"/>
                </a:lnTo>
                <a:lnTo>
                  <a:pt x="8402567" y="789123"/>
                </a:lnTo>
                <a:lnTo>
                  <a:pt x="8365264" y="808412"/>
                </a:lnTo>
                <a:lnTo>
                  <a:pt x="8322310" y="815340"/>
                </a:lnTo>
                <a:lnTo>
                  <a:pt x="135890" y="815340"/>
                </a:lnTo>
                <a:lnTo>
                  <a:pt x="92940" y="808412"/>
                </a:lnTo>
                <a:lnTo>
                  <a:pt x="55637" y="789123"/>
                </a:lnTo>
                <a:lnTo>
                  <a:pt x="26220" y="759707"/>
                </a:lnTo>
                <a:lnTo>
                  <a:pt x="6928" y="722404"/>
                </a:lnTo>
                <a:lnTo>
                  <a:pt x="0" y="679450"/>
                </a:lnTo>
                <a:lnTo>
                  <a:pt x="0" y="13588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0125" y="549055"/>
            <a:ext cx="3555105" cy="1238167"/>
          </a:xfrm>
          <a:prstGeom prst="rect">
            <a:avLst/>
          </a:prstGeom>
        </p:spPr>
        <p:txBody>
          <a:bodyPr vert="horz" wrap="square" lIns="0" tIns="21729" rIns="0" bIns="0" rtlCol="0">
            <a:spAutoFit/>
          </a:bodyPr>
          <a:lstStyle/>
          <a:p>
            <a:pPr marL="5571" marR="4457">
              <a:lnSpc>
                <a:spcPct val="86400"/>
              </a:lnSpc>
              <a:spcBef>
                <a:spcPts val="171"/>
              </a:spcBef>
            </a:pPr>
            <a:r>
              <a:rPr spc="-2" dirty="0">
                <a:latin typeface="Arial"/>
                <a:cs typeface="Arial"/>
              </a:rPr>
              <a:t>Để thiết lập </a:t>
            </a:r>
            <a:r>
              <a:rPr dirty="0">
                <a:latin typeface="Arial"/>
                <a:cs typeface="Arial"/>
              </a:rPr>
              <a:t>tất cả các </a:t>
            </a:r>
            <a:r>
              <a:rPr spc="-2" dirty="0">
                <a:latin typeface="Arial"/>
                <a:cs typeface="Arial"/>
              </a:rPr>
              <a:t>thuộc tính một thời điểm người dùng </a:t>
            </a:r>
            <a:r>
              <a:rPr dirty="0">
                <a:latin typeface="Arial"/>
                <a:cs typeface="Arial"/>
              </a:rPr>
              <a:t>có thể sử </a:t>
            </a:r>
            <a:r>
              <a:rPr spc="-4" dirty="0">
                <a:latin typeface="Arial"/>
                <a:cs typeface="Arial"/>
              </a:rPr>
              <a:t>dụng </a:t>
            </a:r>
            <a:r>
              <a:rPr spc="-2" dirty="0">
                <a:latin typeface="Arial"/>
                <a:cs typeface="Arial"/>
              </a:rPr>
              <a:t>thuộc  tính </a:t>
            </a:r>
            <a:r>
              <a:rPr dirty="0">
                <a:latin typeface="Arial"/>
                <a:cs typeface="Arial"/>
              </a:rPr>
              <a:t>viền và </a:t>
            </a:r>
            <a:r>
              <a:rPr spc="-2" dirty="0">
                <a:latin typeface="Arial"/>
                <a:cs typeface="Arial"/>
              </a:rPr>
              <a:t>đặt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thiết lập theo </a:t>
            </a:r>
            <a:r>
              <a:rPr dirty="0">
                <a:latin typeface="Arial"/>
                <a:cs typeface="Arial"/>
              </a:rPr>
              <a:t>thứ tự </a:t>
            </a:r>
            <a:r>
              <a:rPr spc="-2" dirty="0">
                <a:latin typeface="Arial"/>
                <a:cs typeface="Arial"/>
              </a:rPr>
              <a:t>của chiều rộng, màu </a:t>
            </a:r>
            <a:r>
              <a:rPr dirty="0">
                <a:latin typeface="Arial"/>
                <a:cs typeface="Arial"/>
              </a:rPr>
              <a:t>sắc và </a:t>
            </a:r>
            <a:r>
              <a:rPr spc="-2" dirty="0">
                <a:latin typeface="Arial"/>
                <a:cs typeface="Arial"/>
              </a:rPr>
              <a:t>kiểu tương  </a:t>
            </a:r>
            <a:r>
              <a:rPr spc="-4" dirty="0">
                <a:latin typeface="Arial"/>
                <a:cs typeface="Arial"/>
              </a:rPr>
              <a:t>ứng.</a:t>
            </a:r>
            <a:endParaRPr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1300">
              <a:latin typeface="Times New Roman"/>
              <a:cs typeface="Times New Roman"/>
            </a:endParaRPr>
          </a:p>
          <a:p>
            <a:pPr marL="5571" marR="2229">
              <a:lnSpc>
                <a:spcPts val="820"/>
              </a:lnSpc>
            </a:pPr>
            <a:r>
              <a:rPr spc="-2" dirty="0">
                <a:latin typeface="Arial"/>
                <a:cs typeface="Arial"/>
              </a:rPr>
              <a:t>Để định dạng từng phía riêng biệt, hãy thay </a:t>
            </a:r>
            <a:r>
              <a:rPr dirty="0">
                <a:latin typeface="Arial"/>
                <a:cs typeface="Arial"/>
              </a:rPr>
              <a:t>thế </a:t>
            </a:r>
            <a:r>
              <a:rPr spc="-2" dirty="0">
                <a:latin typeface="Arial"/>
                <a:cs typeface="Arial"/>
              </a:rPr>
              <a:t>thuộc tính </a:t>
            </a:r>
            <a:r>
              <a:rPr spc="-4" dirty="0">
                <a:latin typeface="Arial"/>
                <a:cs typeface="Arial"/>
              </a:rPr>
              <a:t>border </a:t>
            </a:r>
            <a:r>
              <a:rPr spc="-2" dirty="0">
                <a:latin typeface="Arial"/>
                <a:cs typeface="Arial"/>
              </a:rPr>
              <a:t>bằng </a:t>
            </a:r>
            <a:r>
              <a:rPr dirty="0">
                <a:latin typeface="Arial"/>
                <a:cs typeface="Arial"/>
              </a:rPr>
              <a:t>các </a:t>
            </a:r>
            <a:r>
              <a:rPr spc="-2" dirty="0">
                <a:latin typeface="Arial"/>
                <a:cs typeface="Arial"/>
              </a:rPr>
              <a:t>thuộc  </a:t>
            </a:r>
            <a:r>
              <a:rPr dirty="0">
                <a:latin typeface="Arial"/>
                <a:cs typeface="Arial"/>
              </a:rPr>
              <a:t>tính </a:t>
            </a:r>
            <a:r>
              <a:rPr spc="-2" dirty="0">
                <a:latin typeface="Arial"/>
                <a:cs typeface="Arial"/>
              </a:rPr>
              <a:t>border-bottom, border-top, border-right, or</a:t>
            </a:r>
            <a:r>
              <a:rPr spc="24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border-lef.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spcBef>
                <a:spcPts val="4"/>
              </a:spcBef>
            </a:pPr>
            <a:endParaRPr sz="1000">
              <a:latin typeface="Times New Roman"/>
              <a:cs typeface="Times New Roman"/>
            </a:endParaRPr>
          </a:p>
          <a:p>
            <a:pPr marL="5850" marR="203917">
              <a:lnSpc>
                <a:spcPts val="820"/>
              </a:lnSpc>
            </a:pPr>
            <a:r>
              <a:rPr spc="-4" dirty="0">
                <a:latin typeface="Arial"/>
                <a:cs typeface="Arial"/>
              </a:rPr>
              <a:t>Người </a:t>
            </a:r>
            <a:r>
              <a:rPr spc="-2" dirty="0">
                <a:latin typeface="Arial"/>
                <a:cs typeface="Arial"/>
              </a:rPr>
              <a:t>dùng </a:t>
            </a:r>
            <a:r>
              <a:rPr dirty="0">
                <a:latin typeface="Arial"/>
                <a:cs typeface="Arial"/>
              </a:rPr>
              <a:t>có thể </a:t>
            </a:r>
            <a:r>
              <a:rPr spc="-2" dirty="0">
                <a:latin typeface="Arial"/>
                <a:cs typeface="Arial"/>
              </a:rPr>
              <a:t>áp dụng style </a:t>
            </a:r>
            <a:r>
              <a:rPr dirty="0">
                <a:latin typeface="Arial"/>
                <a:cs typeface="Arial"/>
              </a:rPr>
              <a:t>cho </a:t>
            </a:r>
            <a:r>
              <a:rPr spc="-2" dirty="0">
                <a:latin typeface="Arial"/>
                <a:cs typeface="Arial"/>
              </a:rPr>
              <a:t>từng </a:t>
            </a:r>
            <a:r>
              <a:rPr dirty="0">
                <a:latin typeface="Arial"/>
                <a:cs typeface="Arial"/>
              </a:rPr>
              <a:t>ô </a:t>
            </a:r>
            <a:r>
              <a:rPr spc="-2" dirty="0">
                <a:latin typeface="Arial"/>
                <a:cs typeface="Arial"/>
              </a:rPr>
              <a:t>đơn lẻ hoặc toàn bộ bảng </a:t>
            </a:r>
            <a:r>
              <a:rPr spc="-4" dirty="0">
                <a:latin typeface="Arial"/>
                <a:cs typeface="Arial"/>
              </a:rPr>
              <a:t>bằng  </a:t>
            </a:r>
            <a:r>
              <a:rPr dirty="0">
                <a:latin typeface="Arial"/>
                <a:cs typeface="Arial"/>
              </a:rPr>
              <a:t>cách chỉ </a:t>
            </a:r>
            <a:r>
              <a:rPr spc="-2" dirty="0">
                <a:latin typeface="Arial"/>
                <a:cs typeface="Arial"/>
              </a:rPr>
              <a:t>ra các </a:t>
            </a:r>
            <a:r>
              <a:rPr spc="-4" dirty="0">
                <a:latin typeface="Arial"/>
                <a:cs typeface="Arial"/>
              </a:rPr>
              <a:t>style </a:t>
            </a:r>
            <a:r>
              <a:rPr spc="-2" dirty="0">
                <a:latin typeface="Arial"/>
                <a:cs typeface="Arial"/>
              </a:rPr>
              <a:t>trong vùng </a:t>
            </a:r>
            <a:r>
              <a:rPr dirty="0">
                <a:latin typeface="Arial"/>
                <a:cs typeface="Arial"/>
              </a:rPr>
              <a:t>của </a:t>
            </a:r>
            <a:r>
              <a:rPr spc="-2" dirty="0">
                <a:latin typeface="Arial"/>
                <a:cs typeface="Arial"/>
              </a:rPr>
              <a:t>thẻ</a:t>
            </a:r>
            <a:r>
              <a:rPr spc="11" dirty="0">
                <a:latin typeface="Arial"/>
                <a:cs typeface="Arial"/>
              </a:rPr>
              <a:t> </a:t>
            </a:r>
            <a:r>
              <a:rPr spc="-2" dirty="0">
                <a:latin typeface="Arial"/>
                <a:cs typeface="Arial"/>
              </a:rPr>
              <a:t>&lt;style&gt;.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62293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BỐ CỤ </a:t>
            </a:r>
            <a:r>
              <a:rPr lang="vi-VN" spc="-11" dirty="0"/>
              <a:t>TRANG </a:t>
            </a:r>
            <a:r>
              <a:rPr lang="vi-VN" spc="-2" dirty="0"/>
              <a:t>SỬ DỤNG BẢNG</a:t>
            </a:r>
            <a:r>
              <a:rPr lang="vi-VN" spc="-15" dirty="0"/>
              <a:t> </a:t>
            </a:r>
            <a:r>
              <a:rPr lang="vi-VN" dirty="0"/>
              <a:t>1-5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432072"/>
            <a:ext cx="3649174" cy="1299381"/>
          </a:xfrm>
          <a:prstGeom prst="rect">
            <a:avLst/>
          </a:prstGeom>
        </p:spPr>
        <p:txBody>
          <a:bodyPr vert="horz" wrap="square" lIns="0" tIns="13650" rIns="0" bIns="0" rtlCol="0">
            <a:spAutoFit/>
          </a:bodyPr>
          <a:lstStyle/>
          <a:p>
            <a:pPr marL="125916" indent="-120344">
              <a:spcBef>
                <a:spcPts val="10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được sử </a:t>
            </a:r>
            <a:r>
              <a:rPr spc="2" dirty="0">
                <a:latin typeface="Calibri"/>
                <a:cs typeface="Calibri"/>
              </a:rPr>
              <a:t>dụng cho </a:t>
            </a:r>
            <a:r>
              <a:rPr dirty="0">
                <a:latin typeface="Calibri"/>
                <a:cs typeface="Calibri"/>
              </a:rPr>
              <a:t>cấu trúc nội </a:t>
            </a:r>
            <a:r>
              <a:rPr spc="2" dirty="0">
                <a:latin typeface="Calibri"/>
                <a:cs typeface="Calibri"/>
              </a:rPr>
              <a:t>dung </a:t>
            </a:r>
            <a:r>
              <a:rPr spc="-2" dirty="0">
                <a:latin typeface="Calibri"/>
                <a:cs typeface="Calibri"/>
              </a:rPr>
              <a:t>và tổ </a:t>
            </a:r>
            <a:r>
              <a:rPr spc="2" dirty="0">
                <a:latin typeface="Calibri"/>
                <a:cs typeface="Calibri"/>
              </a:rPr>
              <a:t>chức dữ </a:t>
            </a:r>
            <a:r>
              <a:rPr dirty="0">
                <a:latin typeface="Calibri"/>
                <a:cs typeface="Calibri"/>
              </a:rPr>
              <a:t>liệu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cách thích</a:t>
            </a:r>
            <a:r>
              <a:rPr spc="-1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hợp.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5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cho</a:t>
            </a:r>
            <a:r>
              <a:rPr spc="8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phép</a:t>
            </a:r>
            <a:r>
              <a:rPr spc="8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người</a:t>
            </a:r>
            <a:r>
              <a:rPr spc="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dùng</a:t>
            </a:r>
            <a:r>
              <a:rPr spc="8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sắp</a:t>
            </a:r>
            <a:r>
              <a:rPr spc="79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xếp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81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dữ</a:t>
            </a:r>
            <a:r>
              <a:rPr spc="8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</a:t>
            </a:r>
            <a:r>
              <a:rPr spc="8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theo</a:t>
            </a:r>
            <a:r>
              <a:rPr spc="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chiều</a:t>
            </a:r>
            <a:r>
              <a:rPr spc="81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ngang</a:t>
            </a:r>
            <a:r>
              <a:rPr spc="8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hoặc</a:t>
            </a:r>
            <a:r>
              <a:rPr spc="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theo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chiều</a:t>
            </a:r>
            <a:endParaRPr>
              <a:latin typeface="Calibri"/>
              <a:cs typeface="Calibri"/>
            </a:endParaRPr>
          </a:p>
          <a:p>
            <a:pPr marL="125916">
              <a:spcBef>
                <a:spcPts val="500"/>
              </a:spcBef>
            </a:pPr>
            <a:r>
              <a:rPr dirty="0">
                <a:latin typeface="Calibri"/>
                <a:cs typeface="Calibri"/>
              </a:rPr>
              <a:t>dọc </a:t>
            </a:r>
            <a:r>
              <a:rPr spc="2" dirty="0">
                <a:latin typeface="Calibri"/>
                <a:cs typeface="Calibri"/>
              </a:rPr>
              <a:t>theo </a:t>
            </a:r>
            <a:r>
              <a:rPr dirty="0">
                <a:latin typeface="Calibri"/>
                <a:cs typeface="Calibri"/>
              </a:rPr>
              <a:t>yêu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cầu.</a:t>
            </a:r>
            <a:endParaRPr>
              <a:latin typeface="Calibri"/>
              <a:cs typeface="Calibri"/>
            </a:endParaRPr>
          </a:p>
          <a:p>
            <a:pPr marL="125916" marR="3064" indent="-120344">
              <a:lnSpc>
                <a:spcPct val="151400"/>
              </a:lnSpc>
              <a:spcBef>
                <a:spcPts val="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Mỗi </a:t>
            </a:r>
            <a:r>
              <a:rPr dirty="0">
                <a:latin typeface="Calibri"/>
                <a:cs typeface="Calibri"/>
              </a:rPr>
              <a:t>trang web có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cách duy nhất để trình </a:t>
            </a:r>
            <a:r>
              <a:rPr spc="-2" dirty="0">
                <a:latin typeface="Calibri"/>
                <a:cs typeface="Calibri"/>
              </a:rPr>
              <a:t>bày </a:t>
            </a:r>
            <a:r>
              <a:rPr dirty="0">
                <a:latin typeface="Calibri"/>
                <a:cs typeface="Calibri"/>
              </a:rPr>
              <a:t>dữ liệu cho khách hàng hoặc  người sử </a:t>
            </a:r>
            <a:r>
              <a:rPr spc="2" dirty="0">
                <a:latin typeface="Calibri"/>
                <a:cs typeface="Calibri"/>
              </a:rPr>
              <a:t>dụng của</a:t>
            </a:r>
            <a:r>
              <a:rPr spc="-3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chúng.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5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Nhiều</a:t>
            </a:r>
            <a:r>
              <a:rPr spc="-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trang web</a:t>
            </a:r>
            <a:r>
              <a:rPr spc="-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sử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dụng</a:t>
            </a:r>
            <a:r>
              <a:rPr spc="-9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cửa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sổ</a:t>
            </a:r>
            <a:r>
              <a:rPr spc="-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pop-up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cung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cấp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thông</a:t>
            </a:r>
            <a:r>
              <a:rPr spc="-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tin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cho</a:t>
            </a:r>
            <a:r>
              <a:rPr spc="-2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khách</a:t>
            </a:r>
            <a:r>
              <a:rPr spc="-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hàng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họ.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50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1168" y="2009916"/>
            <a:ext cx="1543891" cy="759397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&lt;!DOCTYPE HTML&gt;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>
              <a:latin typeface="Courier New"/>
              <a:cs typeface="Courier New"/>
            </a:endParaRPr>
          </a:p>
          <a:p>
            <a:pPr marL="11254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&lt;title&gt;Page Layout</a:t>
            </a:r>
            <a:r>
              <a:rPr sz="700" spc="-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&lt;/title&gt;</a:t>
            </a:r>
            <a:endParaRPr sz="700">
              <a:latin typeface="Courier New"/>
              <a:cs typeface="Courier New"/>
            </a:endParaRPr>
          </a:p>
          <a:p>
            <a:pPr marL="11254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>
              <a:latin typeface="Courier New"/>
              <a:cs typeface="Courier New"/>
            </a:endParaRPr>
          </a:p>
          <a:p>
            <a:pPr marL="112544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&lt;style&gt;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62293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BỐ CỤ </a:t>
            </a:r>
            <a:r>
              <a:rPr lang="vi-VN" spc="-11" dirty="0"/>
              <a:t>TRANG </a:t>
            </a:r>
            <a:r>
              <a:rPr lang="vi-VN" spc="-2" dirty="0"/>
              <a:t>SỬ DỤNG BẢNG</a:t>
            </a:r>
            <a:r>
              <a:rPr lang="vi-VN" spc="-15" dirty="0"/>
              <a:t> </a:t>
            </a:r>
            <a:r>
              <a:rPr lang="vi-VN" dirty="0"/>
              <a:t>2-5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31168" y="366490"/>
            <a:ext cx="3478038" cy="1859955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#navlayout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406719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width: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100%;</a:t>
            </a:r>
            <a:endParaRPr sz="700" dirty="0">
              <a:latin typeface="Courier New"/>
              <a:cs typeface="Courier New"/>
            </a:endParaRPr>
          </a:p>
          <a:p>
            <a:pPr marL="406719" marR="700058">
              <a:lnSpc>
                <a:spcPct val="101899"/>
              </a:lnSpc>
              <a:spcBef>
                <a:spcPts val="4"/>
              </a:spcBef>
            </a:pPr>
            <a:r>
              <a:rPr sz="700" spc="-2" dirty="0">
                <a:latin typeface="Courier New"/>
                <a:cs typeface="Courier New"/>
              </a:rPr>
              <a:t>float: left;  margin: 0 0 3em</a:t>
            </a:r>
            <a:r>
              <a:rPr sz="700" spc="-22" dirty="0">
                <a:latin typeface="Courier New"/>
                <a:cs typeface="Courier New"/>
              </a:rPr>
              <a:t> </a:t>
            </a:r>
            <a:r>
              <a:rPr sz="700" spc="-4" dirty="0">
                <a:latin typeface="Courier New"/>
                <a:cs typeface="Courier New"/>
              </a:rPr>
              <a:t>0;</a:t>
            </a:r>
            <a:endParaRPr sz="700" dirty="0">
              <a:latin typeface="Courier New"/>
              <a:cs typeface="Courier New"/>
            </a:endParaRPr>
          </a:p>
          <a:p>
            <a:pPr marL="406719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padding:</a:t>
            </a:r>
            <a:r>
              <a:rPr sz="700" spc="-4" dirty="0">
                <a:latin typeface="Courier New"/>
                <a:cs typeface="Courier New"/>
              </a:rPr>
              <a:t> 0;</a:t>
            </a:r>
            <a:endParaRPr sz="700" dirty="0">
              <a:latin typeface="Courier New"/>
              <a:cs typeface="Courier New"/>
            </a:endParaRPr>
          </a:p>
          <a:p>
            <a:pPr marL="406719" marR="270496">
              <a:lnSpc>
                <a:spcPct val="101899"/>
              </a:lnSpc>
              <a:spcBef>
                <a:spcPts val="7"/>
              </a:spcBef>
            </a:pPr>
            <a:r>
              <a:rPr sz="700" spc="-2" dirty="0">
                <a:latin typeface="Courier New"/>
                <a:cs typeface="Courier New"/>
              </a:rPr>
              <a:t>list-style: none;  background-color:</a:t>
            </a:r>
            <a:r>
              <a:rPr sz="700" spc="-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#f2f2f2;</a:t>
            </a:r>
            <a:endParaRPr sz="700" dirty="0">
              <a:latin typeface="Courier New"/>
              <a:cs typeface="Courier New"/>
            </a:endParaRPr>
          </a:p>
          <a:p>
            <a:pPr marL="406719" marR="55436">
              <a:lnSpc>
                <a:spcPts val="864"/>
              </a:lnSpc>
              <a:spcBef>
                <a:spcPts val="26"/>
              </a:spcBef>
            </a:pPr>
            <a:r>
              <a:rPr sz="700" spc="-2" dirty="0">
                <a:latin typeface="Courier New"/>
                <a:cs typeface="Courier New"/>
              </a:rPr>
              <a:t>border-bottom: 1px solid </a:t>
            </a:r>
            <a:r>
              <a:rPr sz="700" dirty="0">
                <a:latin typeface="Courier New"/>
                <a:cs typeface="Courier New"/>
              </a:rPr>
              <a:t>#ccc;  </a:t>
            </a:r>
            <a:r>
              <a:rPr sz="700" spc="-2" dirty="0">
                <a:latin typeface="Courier New"/>
                <a:cs typeface="Courier New"/>
              </a:rPr>
              <a:t>border-top: 1px solid #ccc;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5571">
              <a:lnSpc>
                <a:spcPts val="825"/>
              </a:lnSpc>
            </a:pPr>
            <a:r>
              <a:rPr sz="700" spc="-2" dirty="0">
                <a:latin typeface="Courier New"/>
                <a:cs typeface="Courier New"/>
              </a:rPr>
              <a:t>#navlayout </a:t>
            </a:r>
            <a:r>
              <a:rPr sz="700" dirty="0">
                <a:latin typeface="Courier New"/>
                <a:cs typeface="Courier New"/>
              </a:rPr>
              <a:t>li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406719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float: left;</a:t>
            </a:r>
            <a:r>
              <a:rPr sz="700" spc="4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L="5571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#navlayout </a:t>
            </a:r>
            <a:r>
              <a:rPr sz="700" dirty="0">
                <a:latin typeface="Courier New"/>
                <a:cs typeface="Courier New"/>
              </a:rPr>
              <a:t>li </a:t>
            </a:r>
            <a:r>
              <a:rPr sz="700" spc="-2" dirty="0">
                <a:latin typeface="Courier New"/>
                <a:cs typeface="Courier New"/>
              </a:rPr>
              <a:t>a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406719" marR="700058">
              <a:lnSpc>
                <a:spcPct val="101899"/>
              </a:lnSpc>
            </a:pPr>
            <a:r>
              <a:rPr sz="700" spc="-2" dirty="0">
                <a:latin typeface="Courier New"/>
                <a:cs typeface="Courier New"/>
              </a:rPr>
              <a:t>display: block;  padding: 8px</a:t>
            </a:r>
            <a:r>
              <a:rPr sz="700" spc="-20" dirty="0">
                <a:latin typeface="Courier New"/>
                <a:cs typeface="Courier New"/>
              </a:rPr>
              <a:t> </a:t>
            </a:r>
            <a:r>
              <a:rPr sz="700" spc="-4" dirty="0">
                <a:latin typeface="Courier New"/>
                <a:cs typeface="Courier New"/>
              </a:rPr>
              <a:t>15px;</a:t>
            </a:r>
            <a:endParaRPr sz="700" dirty="0">
              <a:latin typeface="Courier New"/>
              <a:cs typeface="Courier New"/>
            </a:endParaRPr>
          </a:p>
          <a:p>
            <a:pPr marL="406719" marR="485277">
              <a:lnSpc>
                <a:spcPct val="101899"/>
              </a:lnSpc>
              <a:spcBef>
                <a:spcPts val="4"/>
              </a:spcBef>
            </a:pPr>
            <a:r>
              <a:rPr sz="700" spc="-2" dirty="0">
                <a:latin typeface="Courier New"/>
                <a:cs typeface="Courier New"/>
              </a:rPr>
              <a:t>text-decoration: none;  font-weight: </a:t>
            </a:r>
            <a:r>
              <a:rPr sz="700" spc="-4" dirty="0">
                <a:latin typeface="Courier New"/>
                <a:cs typeface="Courier New"/>
              </a:rPr>
              <a:t>bold;  </a:t>
            </a:r>
            <a:r>
              <a:rPr sz="700" spc="-2" dirty="0">
                <a:latin typeface="Courier New"/>
                <a:cs typeface="Courier New"/>
              </a:rPr>
              <a:t>color: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4" dirty="0">
                <a:latin typeface="Courier New"/>
                <a:cs typeface="Courier New"/>
              </a:rPr>
              <a:t>#069;</a:t>
            </a:r>
            <a:endParaRPr sz="700" dirty="0">
              <a:latin typeface="Courier New"/>
              <a:cs typeface="Courier New"/>
            </a:endParaRPr>
          </a:p>
          <a:p>
            <a:pPr marL="5571" marR="2229" indent="401147">
              <a:lnSpc>
                <a:spcPct val="101899"/>
              </a:lnSpc>
              <a:spcBef>
                <a:spcPts val="7"/>
              </a:spcBef>
            </a:pPr>
            <a:r>
              <a:rPr sz="700" spc="-2" dirty="0">
                <a:latin typeface="Courier New"/>
                <a:cs typeface="Courier New"/>
              </a:rPr>
              <a:t>border-right: 1px solid </a:t>
            </a:r>
            <a:r>
              <a:rPr sz="700" dirty="0">
                <a:latin typeface="Courier New"/>
                <a:cs typeface="Courier New"/>
              </a:rPr>
              <a:t>#ccc; </a:t>
            </a:r>
            <a:r>
              <a:rPr sz="700" spc="-2" dirty="0">
                <a:latin typeface="Courier New"/>
                <a:cs typeface="Courier New"/>
              </a:rPr>
              <a:t>}  #navlayout </a:t>
            </a:r>
            <a:r>
              <a:rPr sz="700" dirty="0">
                <a:latin typeface="Courier New"/>
                <a:cs typeface="Courier New"/>
              </a:rPr>
              <a:t>li </a:t>
            </a:r>
            <a:r>
              <a:rPr sz="700" spc="-2" dirty="0">
                <a:latin typeface="Courier New"/>
                <a:cs typeface="Courier New"/>
              </a:rPr>
              <a:t>a:hover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{</a:t>
            </a:r>
            <a:endParaRPr sz="700" dirty="0">
              <a:latin typeface="Courier New"/>
              <a:cs typeface="Courier New"/>
            </a:endParaRPr>
          </a:p>
          <a:p>
            <a:pPr marL="406719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color: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#c00;</a:t>
            </a:r>
            <a:endParaRPr sz="700" dirty="0">
              <a:latin typeface="Courier New"/>
              <a:cs typeface="Courier New"/>
            </a:endParaRPr>
          </a:p>
          <a:p>
            <a:pPr marL="406719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background-color: </a:t>
            </a:r>
            <a:r>
              <a:rPr sz="700" dirty="0">
                <a:latin typeface="Courier New"/>
                <a:cs typeface="Courier New"/>
              </a:rPr>
              <a:t>#fff; </a:t>
            </a:r>
            <a:r>
              <a:rPr sz="700" spc="-2" dirty="0">
                <a:latin typeface="Courier New"/>
                <a:cs typeface="Courier New"/>
              </a:rPr>
              <a:t>}</a:t>
            </a:r>
            <a:endParaRPr sz="700" dirty="0">
              <a:latin typeface="Courier New"/>
              <a:cs typeface="Courier New"/>
            </a:endParaRPr>
          </a:p>
          <a:p>
            <a:pPr marR="1416273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&lt;/style&gt;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62293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BỐ CỤ </a:t>
            </a:r>
            <a:r>
              <a:rPr lang="vi-VN" spc="-11" dirty="0"/>
              <a:t>TRANG </a:t>
            </a:r>
            <a:r>
              <a:rPr lang="vi-VN" spc="-2" dirty="0"/>
              <a:t>SỬ DỤNG BẢNG</a:t>
            </a:r>
            <a:r>
              <a:rPr lang="vi-VN" spc="-15" dirty="0"/>
              <a:t> </a:t>
            </a:r>
            <a:r>
              <a:rPr lang="vi-VN" dirty="0"/>
              <a:t>3-5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98161" y="489882"/>
            <a:ext cx="3133168" cy="1739153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>
              <a:latin typeface="Courier New"/>
              <a:cs typeface="Courier New"/>
            </a:endParaRPr>
          </a:p>
          <a:p>
            <a:pPr marL="166030" marR="700893" indent="-53486">
              <a:lnSpc>
                <a:spcPts val="864"/>
              </a:lnSpc>
              <a:spcBef>
                <a:spcPts val="26"/>
              </a:spcBef>
              <a:tabLst>
                <a:tab pos="915396" algn="l"/>
              </a:tabLst>
            </a:pPr>
            <a:r>
              <a:rPr sz="700" spc="-2" dirty="0">
                <a:latin typeface="Courier New"/>
                <a:cs typeface="Courier New"/>
              </a:rPr>
              <a:t>&lt;img src=”../Images/flowers.jpg” width=”133”  height=”100”	alt=””</a:t>
            </a:r>
            <a:endParaRPr sz="700">
              <a:latin typeface="Courier New"/>
              <a:cs typeface="Courier New"/>
            </a:endParaRPr>
          </a:p>
          <a:p>
            <a:pPr marL="219517">
              <a:lnSpc>
                <a:spcPts val="825"/>
              </a:lnSpc>
            </a:pPr>
            <a:r>
              <a:rPr sz="700" spc="-2" dirty="0">
                <a:latin typeface="Courier New"/>
                <a:cs typeface="Courier New"/>
              </a:rPr>
              <a:t>border=”0”&gt;</a:t>
            </a:r>
            <a:endParaRPr sz="700">
              <a:latin typeface="Courier New"/>
              <a:cs typeface="Courier New"/>
            </a:endParaRPr>
          </a:p>
          <a:p>
            <a:pPr marL="219517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&lt;h1&gt;Blossoms Gallery&lt;/h1&gt;</a:t>
            </a:r>
            <a:endParaRPr sz="700">
              <a:latin typeface="Courier New"/>
              <a:cs typeface="Courier New"/>
            </a:endParaRPr>
          </a:p>
          <a:p>
            <a:pPr marL="219517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&lt;h5&gt;&lt;i&gt;The Best sellers for flowers since</a:t>
            </a:r>
            <a:r>
              <a:rPr sz="700" spc="33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1979&lt;/i&gt;&lt;/h5&gt;</a:t>
            </a:r>
            <a:endParaRPr sz="700">
              <a:latin typeface="Courier New"/>
              <a:cs typeface="Courier New"/>
            </a:endParaRPr>
          </a:p>
          <a:p>
            <a:pPr marL="273003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&lt;navlayout&gt;</a:t>
            </a:r>
            <a:endParaRPr sz="700">
              <a:latin typeface="Courier New"/>
              <a:cs typeface="Courier New"/>
            </a:endParaRPr>
          </a:p>
          <a:p>
            <a:pPr marL="326489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&lt;hr&gt;</a:t>
            </a:r>
            <a:endParaRPr sz="700">
              <a:latin typeface="Courier New"/>
              <a:cs typeface="Courier New"/>
            </a:endParaRPr>
          </a:p>
          <a:p>
            <a:pPr marL="380533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&lt;ul id=”navlayout”&gt;</a:t>
            </a:r>
            <a:endParaRPr sz="700">
              <a:latin typeface="Courier New"/>
              <a:cs typeface="Courier New"/>
            </a:endParaRPr>
          </a:p>
          <a:p>
            <a:pPr marL="434019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&lt;li&gt;&lt;a href=”#”&gt;Home&lt;/a&gt;&lt;/li&gt;</a:t>
            </a:r>
            <a:endParaRPr sz="700">
              <a:latin typeface="Courier New"/>
              <a:cs typeface="Courier New"/>
            </a:endParaRPr>
          </a:p>
          <a:p>
            <a:pPr marL="51369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&lt;li&gt;&lt;a href=”#”&gt;Contact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Us&lt;/a&gt;&lt;/li&gt;</a:t>
            </a:r>
            <a:endParaRPr sz="700">
              <a:latin typeface="Courier New"/>
              <a:cs typeface="Courier New"/>
            </a:endParaRPr>
          </a:p>
          <a:p>
            <a:pPr marL="513691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&lt;li&gt;&lt;a href=”#”&gt;About</a:t>
            </a:r>
            <a:r>
              <a:rPr sz="700" spc="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Us&lt;/a&gt;&lt;/li&gt;</a:t>
            </a:r>
            <a:endParaRPr sz="700">
              <a:latin typeface="Courier New"/>
              <a:cs typeface="Courier New"/>
            </a:endParaRPr>
          </a:p>
          <a:p>
            <a:pPr marL="513691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&lt;li&gt;&lt;a href=”#”&gt;</a:t>
            </a:r>
            <a:r>
              <a:rPr sz="700" spc="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FAQs&lt;/a&gt;&lt;/li&gt;</a:t>
            </a:r>
            <a:endParaRPr sz="700">
              <a:latin typeface="Courier New"/>
              <a:cs typeface="Courier New"/>
            </a:endParaRPr>
          </a:p>
          <a:p>
            <a:pPr marL="380533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&lt;/ul&gt;</a:t>
            </a:r>
            <a:endParaRPr sz="700">
              <a:latin typeface="Courier New"/>
              <a:cs typeface="Courier New"/>
            </a:endParaRPr>
          </a:p>
          <a:p>
            <a:pPr marL="273003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&lt;/navlayout&gt;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62293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BỐ CỤ </a:t>
            </a:r>
            <a:r>
              <a:rPr lang="vi-VN" spc="-11" dirty="0"/>
              <a:t>TRANG </a:t>
            </a:r>
            <a:r>
              <a:rPr lang="vi-VN" spc="-2" dirty="0"/>
              <a:t>SỬ DỤNG BẢNG</a:t>
            </a:r>
            <a:r>
              <a:rPr lang="vi-VN" spc="-15" dirty="0"/>
              <a:t> </a:t>
            </a:r>
            <a:r>
              <a:rPr lang="vi-VN" dirty="0"/>
              <a:t>4-5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31168" y="332482"/>
            <a:ext cx="3343861" cy="136725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R="2354512" algn="ctr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&lt;table&gt;</a:t>
            </a:r>
            <a:endParaRPr sz="700">
              <a:latin typeface="Courier New"/>
              <a:cs typeface="Courier New"/>
            </a:endParaRPr>
          </a:p>
          <a:p>
            <a:pPr marR="2407719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>
              <a:latin typeface="Courier New"/>
              <a:cs typeface="Courier New"/>
            </a:endParaRPr>
          </a:p>
          <a:p>
            <a:pPr marL="487505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&lt;td&gt;</a:t>
            </a:r>
            <a:endParaRPr sz="700">
              <a:latin typeface="Courier New"/>
              <a:cs typeface="Courier New"/>
            </a:endParaRPr>
          </a:p>
          <a:p>
            <a:pPr marL="54099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&lt;b&gt;Flowers are now in stock!</a:t>
            </a:r>
            <a:r>
              <a:rPr sz="700" spc="11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&lt;/b&gt;</a:t>
            </a:r>
            <a:endParaRPr sz="700">
              <a:latin typeface="Courier New"/>
              <a:cs typeface="Courier New"/>
            </a:endParaRPr>
          </a:p>
          <a:p>
            <a:pPr marL="540992">
              <a:spcBef>
                <a:spcPts val="15"/>
              </a:spcBef>
            </a:pPr>
            <a:r>
              <a:rPr sz="700" dirty="0">
                <a:latin typeface="Courier New"/>
                <a:cs typeface="Courier New"/>
              </a:rPr>
              <a:t>&lt;i&gt; </a:t>
            </a:r>
            <a:r>
              <a:rPr sz="700" spc="-2" dirty="0">
                <a:latin typeface="Courier New"/>
                <a:cs typeface="Courier New"/>
              </a:rPr>
              <a:t>We have just received a large shipment of</a:t>
            </a:r>
            <a:r>
              <a:rPr sz="700" spc="22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flowers</a:t>
            </a:r>
            <a:endParaRPr sz="700">
              <a:latin typeface="Courier New"/>
              <a:cs typeface="Courier New"/>
            </a:endParaRPr>
          </a:p>
          <a:p>
            <a:pPr marL="540992">
              <a:spcBef>
                <a:spcPts val="22"/>
              </a:spcBef>
            </a:pPr>
            <a:r>
              <a:rPr sz="1100" spc="-3" baseline="-34722" dirty="0">
                <a:latin typeface="Courier New"/>
                <a:cs typeface="Courier New"/>
              </a:rPr>
              <a:t>&lt;/i&gt;</a:t>
            </a:r>
            <a:r>
              <a:rPr sz="700" spc="-2" dirty="0">
                <a:latin typeface="Courier New"/>
                <a:cs typeface="Courier New"/>
              </a:rPr>
              <a:t>with prices as </a:t>
            </a:r>
            <a:r>
              <a:rPr sz="700" dirty="0">
                <a:latin typeface="Courier New"/>
                <a:cs typeface="Courier New"/>
              </a:rPr>
              <a:t>low </a:t>
            </a:r>
            <a:r>
              <a:rPr sz="700" spc="-2" dirty="0">
                <a:latin typeface="Courier New"/>
                <a:cs typeface="Courier New"/>
              </a:rPr>
              <a:t>as</a:t>
            </a:r>
            <a:r>
              <a:rPr sz="700" spc="15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$19.</a:t>
            </a:r>
            <a:endParaRPr sz="700">
              <a:latin typeface="Courier New"/>
              <a:cs typeface="Courier New"/>
            </a:endParaRPr>
          </a:p>
          <a:p>
            <a:pPr marL="487505">
              <a:spcBef>
                <a:spcPts val="454"/>
              </a:spcBef>
            </a:pPr>
            <a:r>
              <a:rPr sz="700" spc="-2" dirty="0">
                <a:latin typeface="Courier New"/>
                <a:cs typeface="Courier New"/>
              </a:rPr>
              <a:t>&lt;/td&gt;</a:t>
            </a:r>
            <a:endParaRPr sz="700">
              <a:latin typeface="Courier New"/>
              <a:cs typeface="Courier New"/>
            </a:endParaRPr>
          </a:p>
          <a:p>
            <a:pPr marR="2354233" algn="ctr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>
              <a:latin typeface="Courier New"/>
              <a:cs typeface="Courier New"/>
            </a:endParaRPr>
          </a:p>
          <a:p>
            <a:pPr marR="2301304" algn="ctr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&lt;/table&gt;</a:t>
            </a:r>
            <a:endParaRPr sz="700">
              <a:latin typeface="Courier New"/>
              <a:cs typeface="Courier New"/>
            </a:endParaRPr>
          </a:p>
          <a:p>
            <a:pPr marL="59058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>
              <a:latin typeface="Courier New"/>
              <a:cs typeface="Courier New"/>
            </a:endParaRPr>
          </a:p>
          <a:p>
            <a:pPr marL="5571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262293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BỐ CỤ </a:t>
            </a:r>
            <a:r>
              <a:rPr lang="vi-VN" spc="-11" dirty="0"/>
              <a:t>TRANG </a:t>
            </a:r>
            <a:r>
              <a:rPr lang="vi-VN" spc="-2" dirty="0"/>
              <a:t>SỬ DỤNG BẢNG</a:t>
            </a:r>
            <a:r>
              <a:rPr lang="vi-VN" spc="-15" dirty="0"/>
              <a:t> </a:t>
            </a:r>
            <a:r>
              <a:rPr lang="en-US" dirty="0"/>
              <a:t>5</a:t>
            </a:r>
            <a:r>
              <a:rPr lang="vi-VN" dirty="0"/>
              <a:t>-5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38</a:t>
            </a:fld>
            <a:endParaRPr dirty="0"/>
          </a:p>
        </p:txBody>
      </p:sp>
      <p:sp>
        <p:nvSpPr>
          <p:cNvPr id="7" name="object 3"/>
          <p:cNvSpPr/>
          <p:nvPr/>
        </p:nvSpPr>
        <p:spPr>
          <a:xfrm>
            <a:off x="1089223" y="510117"/>
            <a:ext cx="1815373" cy="20173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21990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75750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44" dirty="0"/>
              <a:t>TỔNG</a:t>
            </a:r>
            <a:r>
              <a:rPr lang="vi-VN" spc="-26" dirty="0"/>
              <a:t> KẾT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39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368531"/>
            <a:ext cx="3451133" cy="1805705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2229" indent="-120344">
              <a:spcBef>
                <a:spcPts val="26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Bảng </a:t>
            </a:r>
            <a:r>
              <a:rPr dirty="0">
                <a:latin typeface="Calibri"/>
                <a:cs typeface="Calibri"/>
              </a:rPr>
              <a:t>cho phép người dùng </a:t>
            </a:r>
            <a:r>
              <a:rPr spc="-4" dirty="0">
                <a:latin typeface="Calibri"/>
                <a:cs typeface="Calibri"/>
              </a:rPr>
              <a:t>xem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của bạn trong một định dạng cấu  trúc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phân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 err="1">
                <a:latin typeface="Calibri"/>
                <a:cs typeface="Calibri"/>
              </a:rPr>
              <a:t>loại</a:t>
            </a:r>
            <a:r>
              <a:rPr dirty="0">
                <a:latin typeface="Calibri"/>
                <a:cs typeface="Calibri"/>
              </a:rPr>
              <a:t>.</a:t>
            </a:r>
            <a:endParaRPr sz="900" dirty="0">
              <a:latin typeface="Times New Roman"/>
              <a:cs typeface="Times New Roman"/>
            </a:endParaRPr>
          </a:p>
          <a:p>
            <a:pPr marL="125916" indent="-120344">
              <a:spcBef>
                <a:spcPts val="26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Padding là </a:t>
            </a:r>
            <a:r>
              <a:rPr spc="2" dirty="0">
                <a:latin typeface="Calibri"/>
                <a:cs typeface="Calibri"/>
              </a:rPr>
              <a:t>khoảng không </a:t>
            </a:r>
            <a:r>
              <a:rPr dirty="0">
                <a:latin typeface="Calibri"/>
                <a:cs typeface="Calibri"/>
              </a:rPr>
              <a:t>gian giữa nội </a:t>
            </a:r>
            <a:r>
              <a:rPr spc="2" dirty="0">
                <a:latin typeface="Calibri"/>
                <a:cs typeface="Calibri"/>
              </a:rPr>
              <a:t>dung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viền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8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ô.</a:t>
            </a:r>
            <a:endParaRPr sz="1100" dirty="0">
              <a:latin typeface="Times New Roman"/>
              <a:cs typeface="Times New Roman"/>
            </a:endParaRPr>
          </a:p>
          <a:p>
            <a:pPr marL="125916" marR="2229" indent="-120344">
              <a:spcBef>
                <a:spcPts val="26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  <a:tab pos="530963" algn="l"/>
              </a:tabLst>
            </a:pPr>
            <a:r>
              <a:rPr dirty="0">
                <a:latin typeface="Calibri"/>
                <a:cs typeface="Calibri"/>
              </a:rPr>
              <a:t>Phần</a:t>
            </a:r>
            <a:r>
              <a:rPr spc="8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	caption định nghĩa một </a:t>
            </a:r>
            <a:r>
              <a:rPr spc="2" dirty="0">
                <a:latin typeface="Calibri"/>
                <a:cs typeface="Calibri"/>
              </a:rPr>
              <a:t>chú </a:t>
            </a:r>
            <a:r>
              <a:rPr dirty="0">
                <a:latin typeface="Calibri"/>
                <a:cs typeface="Calibri"/>
              </a:rPr>
              <a:t>thích cho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bảng. Nó là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tử  con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phần tử</a:t>
            </a:r>
            <a:r>
              <a:rPr spc="-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&lt;table&gt;.</a:t>
            </a:r>
            <a:endParaRPr sz="900" dirty="0">
              <a:latin typeface="Times New Roman"/>
              <a:cs typeface="Times New Roman"/>
            </a:endParaRPr>
          </a:p>
          <a:p>
            <a:pPr marL="125916" indent="-120344">
              <a:spcBef>
                <a:spcPts val="26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Spanning </a:t>
            </a:r>
            <a:r>
              <a:rPr spc="2" dirty="0">
                <a:latin typeface="Calibri"/>
                <a:cs typeface="Calibri"/>
              </a:rPr>
              <a:t>đề </a:t>
            </a:r>
            <a:r>
              <a:rPr dirty="0">
                <a:latin typeface="Calibri"/>
                <a:cs typeface="Calibri"/>
              </a:rPr>
              <a:t>cập </a:t>
            </a:r>
            <a:r>
              <a:rPr spc="2" dirty="0">
                <a:latin typeface="Calibri"/>
                <a:cs typeface="Calibri"/>
              </a:rPr>
              <a:t>đến một </a:t>
            </a:r>
            <a:r>
              <a:rPr dirty="0">
                <a:latin typeface="Calibri"/>
                <a:cs typeface="Calibri"/>
              </a:rPr>
              <a:t>quá trình gộp </a:t>
            </a:r>
            <a:r>
              <a:rPr spc="2" dirty="0">
                <a:latin typeface="Calibri"/>
                <a:cs typeface="Calibri"/>
              </a:rPr>
              <a:t>ô </a:t>
            </a:r>
            <a:r>
              <a:rPr dirty="0">
                <a:latin typeface="Calibri"/>
                <a:cs typeface="Calibri"/>
              </a:rPr>
              <a:t>trên nhiều hàng hoặc</a:t>
            </a:r>
            <a:r>
              <a:rPr spc="-1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cột.</a:t>
            </a:r>
          </a:p>
          <a:p>
            <a:pPr marL="125916" indent="-120344">
              <a:spcBef>
                <a:spcPts val="26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 err="1">
                <a:latin typeface="Calibri"/>
                <a:cs typeface="Calibri"/>
              </a:rPr>
              <a:t>Thuộc</a:t>
            </a:r>
            <a:r>
              <a:rPr dirty="0">
                <a:latin typeface="Calibri"/>
                <a:cs typeface="Calibri"/>
              </a:rPr>
              <a:t> tính rowspan gộp </a:t>
            </a:r>
            <a:r>
              <a:rPr spc="2" dirty="0">
                <a:latin typeface="Calibri"/>
                <a:cs typeface="Calibri"/>
              </a:rPr>
              <a:t>ô dữ </a:t>
            </a:r>
            <a:r>
              <a:rPr dirty="0">
                <a:latin typeface="Calibri"/>
                <a:cs typeface="Calibri"/>
              </a:rPr>
              <a:t>liệu </a:t>
            </a:r>
            <a:r>
              <a:rPr spc="2" dirty="0">
                <a:latin typeface="Calibri"/>
                <a:cs typeface="Calibri"/>
              </a:rPr>
              <a:t>qua </a:t>
            </a:r>
            <a:r>
              <a:rPr dirty="0">
                <a:latin typeface="Calibri"/>
                <a:cs typeface="Calibri"/>
              </a:rPr>
              <a:t>hai hoặc nhiều</a:t>
            </a:r>
            <a:r>
              <a:rPr spc="-7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hàng.</a:t>
            </a:r>
          </a:p>
          <a:p>
            <a:pPr marL="125916" indent="-120344">
              <a:spcBef>
                <a:spcPts val="26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Thuộc tính colspan gộp </a:t>
            </a:r>
            <a:r>
              <a:rPr spc="2" dirty="0">
                <a:latin typeface="Calibri"/>
                <a:cs typeface="Calibri"/>
              </a:rPr>
              <a:t>ô dữ </a:t>
            </a:r>
            <a:r>
              <a:rPr dirty="0">
                <a:latin typeface="Calibri"/>
                <a:cs typeface="Calibri"/>
              </a:rPr>
              <a:t>liệu </a:t>
            </a:r>
            <a:r>
              <a:rPr spc="2" dirty="0">
                <a:latin typeface="Calibri"/>
                <a:cs typeface="Calibri"/>
              </a:rPr>
              <a:t>qua </a:t>
            </a:r>
            <a:r>
              <a:rPr dirty="0">
                <a:latin typeface="Calibri"/>
                <a:cs typeface="Calibri"/>
              </a:rPr>
              <a:t>hai hoặc nhiều</a:t>
            </a:r>
            <a:r>
              <a:rPr spc="-89" dirty="0">
                <a:latin typeface="Calibri"/>
                <a:cs typeface="Calibri"/>
              </a:rPr>
              <a:t> </a:t>
            </a:r>
            <a:r>
              <a:rPr dirty="0" err="1">
                <a:latin typeface="Calibri"/>
                <a:cs typeface="Calibri"/>
              </a:rPr>
              <a:t>cột</a:t>
            </a:r>
            <a:r>
              <a:rPr dirty="0">
                <a:latin typeface="Calibri"/>
                <a:cs typeface="Calibri"/>
              </a:rPr>
              <a:t>.</a:t>
            </a:r>
            <a:endParaRPr sz="1100" dirty="0">
              <a:latin typeface="Times New Roman"/>
              <a:cs typeface="Times New Roman"/>
            </a:endParaRPr>
          </a:p>
          <a:p>
            <a:pPr marL="125916" marR="2229" indent="-120344">
              <a:spcBef>
                <a:spcPts val="26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Thuộc tính border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phần tử bảng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người sử dụng để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viền  </a:t>
            </a:r>
            <a:r>
              <a:rPr spc="2" dirty="0">
                <a:latin typeface="Calibri"/>
                <a:cs typeface="Calibri"/>
              </a:rPr>
              <a:t>cho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 err="1">
                <a:latin typeface="Calibri"/>
                <a:cs typeface="Calibri"/>
              </a:rPr>
              <a:t>bảng</a:t>
            </a:r>
            <a:r>
              <a:rPr dirty="0">
                <a:latin typeface="Calibri"/>
                <a:cs typeface="Calibri"/>
              </a:rPr>
              <a:t>.</a:t>
            </a:r>
            <a:endParaRPr sz="900" dirty="0">
              <a:latin typeface="Times New Roman"/>
              <a:cs typeface="Times New Roman"/>
            </a:endParaRPr>
          </a:p>
          <a:p>
            <a:pPr marL="125916" indent="-120344">
              <a:spcBef>
                <a:spcPts val="26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spc="2" dirty="0">
                <a:latin typeface="Calibri"/>
                <a:cs typeface="Calibri"/>
              </a:rPr>
              <a:t>Bảng</a:t>
            </a:r>
            <a:r>
              <a:rPr spc="2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cho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phép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người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dùng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tổ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chức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dữ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liệu.</a:t>
            </a:r>
            <a:r>
              <a:rPr spc="26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Nó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cho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phép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nhà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phát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triển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để</a:t>
            </a:r>
            <a:endParaRPr dirty="0">
              <a:latin typeface="Calibri"/>
              <a:cs typeface="Calibri"/>
            </a:endParaRPr>
          </a:p>
          <a:p>
            <a:pPr marL="125916">
              <a:spcBef>
                <a:spcPts val="263"/>
              </a:spcBef>
            </a:pPr>
            <a:r>
              <a:rPr dirty="0">
                <a:latin typeface="Calibri"/>
                <a:cs typeface="Calibri"/>
              </a:rPr>
              <a:t>thiết </a:t>
            </a:r>
            <a:r>
              <a:rPr spc="-11" dirty="0">
                <a:latin typeface="Calibri"/>
                <a:cs typeface="Calibri"/>
              </a:rPr>
              <a:t>kế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trang </a:t>
            </a:r>
            <a:r>
              <a:rPr spc="2" dirty="0">
                <a:latin typeface="Calibri"/>
                <a:cs typeface="Calibri"/>
              </a:rPr>
              <a:t>web </a:t>
            </a:r>
            <a:r>
              <a:rPr dirty="0">
                <a:latin typeface="Calibri"/>
                <a:cs typeface="Calibri"/>
              </a:rPr>
              <a:t>có </a:t>
            </a:r>
            <a:r>
              <a:rPr spc="2" dirty="0">
                <a:latin typeface="Calibri"/>
                <a:cs typeface="Calibri"/>
              </a:rPr>
              <a:t>một bố </a:t>
            </a:r>
            <a:r>
              <a:rPr dirty="0">
                <a:latin typeface="Calibri"/>
                <a:cs typeface="Calibri"/>
              </a:rPr>
              <a:t>cục trang hấp</a:t>
            </a:r>
            <a:r>
              <a:rPr spc="-6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dẫn.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20" y="97352"/>
            <a:ext cx="341620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48" dirty="0"/>
              <a:t>TẠO </a:t>
            </a:r>
            <a:r>
              <a:rPr lang="vi-VN" spc="-15" dirty="0"/>
              <a:t>VÀ </a:t>
            </a:r>
            <a:r>
              <a:rPr lang="vi-VN" spc="-2" dirty="0"/>
              <a:t>ĐỊNH DẠNG BẢNG</a:t>
            </a:r>
            <a:r>
              <a:rPr lang="vi-VN" spc="33" dirty="0"/>
              <a:t> </a:t>
            </a:r>
            <a:r>
              <a:rPr lang="vi-VN" dirty="0" smtClean="0"/>
              <a:t>2-3</a:t>
            </a:r>
            <a:endParaRPr lang="vi-VN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289330"/>
            <a:ext cx="1768063" cy="2316530"/>
          </a:xfrm>
          <a:prstGeom prst="rect">
            <a:avLst/>
          </a:prstGeom>
        </p:spPr>
        <p:txBody>
          <a:bodyPr vert="horz" wrap="square" lIns="0" tIns="69086" rIns="0" bIns="0" rtlCol="0">
            <a:spAutoFit/>
          </a:bodyPr>
          <a:lstStyle/>
          <a:p>
            <a:pPr marL="125916" indent="-120344">
              <a:spcBef>
                <a:spcPts val="544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</a:t>
            </a:r>
          </a:p>
          <a:p>
            <a:pPr marR="505334" algn="ctr">
              <a:spcBef>
                <a:spcPts val="417"/>
              </a:spcBef>
            </a:pPr>
            <a:r>
              <a:rPr sz="700" spc="-2" dirty="0">
                <a:latin typeface="Courier New"/>
                <a:cs typeface="Courier New"/>
              </a:rPr>
              <a:t>&lt;!DOCTYPE</a:t>
            </a:r>
            <a:r>
              <a:rPr sz="700" spc="-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HTML&gt;</a:t>
            </a:r>
            <a:endParaRPr sz="700" dirty="0">
              <a:latin typeface="Courier New"/>
              <a:cs typeface="Courier New"/>
            </a:endParaRPr>
          </a:p>
          <a:p>
            <a:pPr marL="19277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 dirty="0">
              <a:latin typeface="Courier New"/>
              <a:cs typeface="Courier New"/>
            </a:endParaRPr>
          </a:p>
          <a:p>
            <a:pPr marL="299746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 dirty="0">
              <a:latin typeface="Courier New"/>
              <a:cs typeface="Courier New"/>
            </a:endParaRPr>
          </a:p>
          <a:p>
            <a:pPr marL="406719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&lt;title&gt;Languages&lt;/title&gt;</a:t>
            </a:r>
            <a:endParaRPr sz="700" dirty="0">
              <a:latin typeface="Courier New"/>
              <a:cs typeface="Courier New"/>
            </a:endParaRPr>
          </a:p>
          <a:p>
            <a:pPr marR="719558" algn="ctr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 dirty="0">
              <a:latin typeface="Courier New"/>
              <a:cs typeface="Courier New"/>
            </a:endParaRPr>
          </a:p>
          <a:p>
            <a:pPr marR="666072" algn="ctr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 dirty="0">
              <a:latin typeface="Courier New"/>
              <a:cs typeface="Courier New"/>
            </a:endParaRPr>
          </a:p>
          <a:p>
            <a:pPr marL="347661" algn="ctr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&lt;h2&gt;Main</a:t>
            </a:r>
            <a:r>
              <a:rPr sz="700" spc="-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Languages&lt;/h2&gt;</a:t>
            </a:r>
            <a:endParaRPr sz="700" dirty="0">
              <a:latin typeface="Courier New"/>
              <a:cs typeface="Courier New"/>
            </a:endParaRPr>
          </a:p>
          <a:p>
            <a:pPr marL="186923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&lt;table border=”1”&gt;</a:t>
            </a:r>
            <a:endParaRPr sz="700" dirty="0">
              <a:latin typeface="Courier New"/>
              <a:cs typeface="Courier New"/>
            </a:endParaRPr>
          </a:p>
          <a:p>
            <a:pPr marR="451847" algn="ctr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 dirty="0">
              <a:latin typeface="Courier New"/>
              <a:cs typeface="Courier New"/>
            </a:endParaRPr>
          </a:p>
          <a:p>
            <a:pPr marL="294732" algn="ctr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&lt;td&gt;English&lt;/td&gt;</a:t>
            </a:r>
            <a:endParaRPr sz="700" dirty="0">
              <a:latin typeface="Courier New"/>
              <a:cs typeface="Courier New"/>
            </a:endParaRPr>
          </a:p>
          <a:p>
            <a:pPr marL="241246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&lt;td&gt;German&lt;/td&gt;</a:t>
            </a:r>
            <a:endParaRPr sz="700" dirty="0">
              <a:latin typeface="Courier New"/>
              <a:cs typeface="Courier New"/>
            </a:endParaRPr>
          </a:p>
          <a:p>
            <a:pPr marR="398362" algn="ctr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 dirty="0">
              <a:latin typeface="Courier New"/>
              <a:cs typeface="Courier New"/>
            </a:endParaRPr>
          </a:p>
          <a:p>
            <a:pPr marR="451847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 dirty="0">
              <a:latin typeface="Courier New"/>
              <a:cs typeface="Courier New"/>
            </a:endParaRPr>
          </a:p>
          <a:p>
            <a:pPr marL="241246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&lt;td&gt;French&lt;/td&gt;</a:t>
            </a:r>
            <a:endParaRPr sz="700" dirty="0">
              <a:latin typeface="Courier New"/>
              <a:cs typeface="Courier New"/>
            </a:endParaRPr>
          </a:p>
          <a:p>
            <a:pPr marL="294732" algn="ctr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&lt;td&gt;Italian&lt;/td&gt;</a:t>
            </a:r>
            <a:endParaRPr sz="700" dirty="0">
              <a:latin typeface="Courier New"/>
              <a:cs typeface="Courier New"/>
            </a:endParaRPr>
          </a:p>
          <a:p>
            <a:pPr marR="398083" algn="ctr">
              <a:spcBef>
                <a:spcPts val="15"/>
              </a:spcBef>
            </a:pPr>
            <a:r>
              <a:rPr sz="700" dirty="0">
                <a:latin typeface="Courier New"/>
                <a:cs typeface="Courier New"/>
              </a:rPr>
              <a:t>&lt;/tr&gt;</a:t>
            </a:r>
          </a:p>
          <a:p>
            <a:pPr marR="452126" algn="ctr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&lt;/table&gt;</a:t>
            </a:r>
            <a:endParaRPr sz="700" dirty="0">
              <a:latin typeface="Courier New"/>
              <a:cs typeface="Courier New"/>
            </a:endParaRPr>
          </a:p>
          <a:p>
            <a:pPr marL="353232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 dirty="0">
              <a:latin typeface="Courier New"/>
              <a:cs typeface="Courier New"/>
            </a:endParaRPr>
          </a:p>
          <a:p>
            <a:pPr marL="192774">
              <a:spcBef>
                <a:spcPts val="222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828237"/>
            <a:ext cx="3960813" cy="315927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1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40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848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020" y="97352"/>
            <a:ext cx="341620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48" dirty="0"/>
              <a:t>TẠO </a:t>
            </a:r>
            <a:r>
              <a:rPr lang="vi-VN" spc="-15" dirty="0"/>
              <a:t>VÀ </a:t>
            </a:r>
            <a:r>
              <a:rPr lang="vi-VN" spc="-2" dirty="0"/>
              <a:t>ĐỊNH DẠNG BẢNG</a:t>
            </a:r>
            <a:r>
              <a:rPr lang="vi-VN" spc="33" dirty="0"/>
              <a:t> </a:t>
            </a:r>
            <a:r>
              <a:rPr lang="vi-VN" dirty="0" smtClean="0"/>
              <a:t>3-3</a:t>
            </a:r>
            <a:endParaRPr lang="vi-VN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403672"/>
            <a:ext cx="447792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Kết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quả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6149" y="682196"/>
            <a:ext cx="2095930" cy="1868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50400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TIÊU ĐỀ BẢNG</a:t>
            </a:r>
            <a:r>
              <a:rPr lang="vi-VN" spc="-31" dirty="0"/>
              <a:t> </a:t>
            </a:r>
            <a:r>
              <a:rPr lang="vi-VN" spc="-2" dirty="0"/>
              <a:t>1-3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4" y="417275"/>
            <a:ext cx="3071555" cy="2354188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Người </a:t>
            </a:r>
            <a:r>
              <a:rPr dirty="0">
                <a:latin typeface="Calibri"/>
                <a:cs typeface="Calibri"/>
              </a:rPr>
              <a:t>sử dụng có thể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tiêu </a:t>
            </a:r>
            <a:r>
              <a:rPr spc="2" dirty="0">
                <a:latin typeface="Calibri"/>
                <a:cs typeface="Calibri"/>
              </a:rPr>
              <a:t>đề cho </a:t>
            </a:r>
            <a:r>
              <a:rPr dirty="0">
                <a:latin typeface="Calibri"/>
                <a:cs typeface="Calibri"/>
              </a:rPr>
              <a:t>mỗi cột trong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HTML.</a:t>
            </a:r>
          </a:p>
          <a:p>
            <a:pPr marL="125916" indent="-120344">
              <a:spcBef>
                <a:spcPts val="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Để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tiêu </a:t>
            </a:r>
            <a:r>
              <a:rPr spc="2" dirty="0">
                <a:latin typeface="Calibri"/>
                <a:cs typeface="Calibri"/>
              </a:rPr>
              <a:t>đề cho </a:t>
            </a:r>
            <a:r>
              <a:rPr dirty="0">
                <a:latin typeface="Calibri"/>
                <a:cs typeface="Calibri"/>
              </a:rPr>
              <a:t>các cột trong </a:t>
            </a:r>
            <a:r>
              <a:rPr spc="2" dirty="0">
                <a:latin typeface="Calibri"/>
                <a:cs typeface="Calibri"/>
              </a:rPr>
              <a:t>một bảng, </a:t>
            </a:r>
            <a:r>
              <a:rPr dirty="0">
                <a:latin typeface="Calibri"/>
                <a:cs typeface="Calibri"/>
              </a:rPr>
              <a:t>sử dụng </a:t>
            </a:r>
            <a:r>
              <a:rPr spc="2" dirty="0">
                <a:latin typeface="Calibri"/>
                <a:cs typeface="Calibri"/>
              </a:rPr>
              <a:t>phần tử</a:t>
            </a:r>
            <a:r>
              <a:rPr spc="-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&lt;th&gt;.</a:t>
            </a:r>
          </a:p>
          <a:p>
            <a:pPr marL="125916" indent="-120344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văn </a:t>
            </a:r>
            <a:r>
              <a:rPr dirty="0">
                <a:latin typeface="Calibri"/>
                <a:cs typeface="Calibri"/>
              </a:rPr>
              <a:t>bản bao gồm </a:t>
            </a:r>
            <a:r>
              <a:rPr spc="-2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2" dirty="0">
                <a:latin typeface="Calibri"/>
                <a:cs typeface="Calibri"/>
              </a:rPr>
              <a:t>tử </a:t>
            </a:r>
            <a:r>
              <a:rPr dirty="0">
                <a:latin typeface="Calibri"/>
                <a:cs typeface="Calibri"/>
              </a:rPr>
              <a:t>&lt;th&gt; xuất hiện in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đậm.</a:t>
            </a:r>
            <a:endParaRPr dirty="0">
              <a:latin typeface="Calibri"/>
              <a:cs typeface="Calibri"/>
            </a:endParaRPr>
          </a:p>
          <a:p>
            <a:pPr marL="125916" indent="-120344">
              <a:spcBef>
                <a:spcPts val="1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sau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bảng với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tiêu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đề.</a:t>
            </a:r>
          </a:p>
          <a:p>
            <a:pPr marR="1918543" algn="ctr">
              <a:spcBef>
                <a:spcPts val="805"/>
              </a:spcBef>
            </a:pPr>
            <a:r>
              <a:rPr sz="700" spc="-2" dirty="0">
                <a:latin typeface="Courier New"/>
                <a:cs typeface="Courier New"/>
              </a:rPr>
              <a:t>&lt;!DOCTYPE</a:t>
            </a:r>
            <a:r>
              <a:rPr sz="700" spc="-7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HTML&gt;</a:t>
            </a:r>
            <a:endParaRPr sz="700" dirty="0">
              <a:latin typeface="Courier New"/>
              <a:cs typeface="Courier New"/>
            </a:endParaRPr>
          </a:p>
          <a:p>
            <a:pPr marL="299746">
              <a:spcBef>
                <a:spcPts val="168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 dirty="0">
              <a:latin typeface="Courier New"/>
              <a:cs typeface="Courier New"/>
            </a:endParaRPr>
          </a:p>
          <a:p>
            <a:pPr marR="1972307" algn="ctr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 dirty="0">
              <a:latin typeface="Courier New"/>
              <a:cs typeface="Courier New"/>
            </a:endParaRPr>
          </a:p>
          <a:p>
            <a:pPr marL="513691">
              <a:spcBef>
                <a:spcPts val="168"/>
              </a:spcBef>
            </a:pPr>
            <a:r>
              <a:rPr sz="700" spc="-2" dirty="0">
                <a:latin typeface="Courier New"/>
                <a:cs typeface="Courier New"/>
              </a:rPr>
              <a:t>&lt;title&gt;List </a:t>
            </a:r>
            <a:r>
              <a:rPr sz="700" dirty="0">
                <a:latin typeface="Courier New"/>
                <a:cs typeface="Courier New"/>
              </a:rPr>
              <a:t>of </a:t>
            </a:r>
            <a:r>
              <a:rPr sz="700" spc="-2" dirty="0">
                <a:latin typeface="Courier New"/>
                <a:cs typeface="Courier New"/>
              </a:rPr>
              <a:t>Students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&lt;/title&gt;</a:t>
            </a:r>
            <a:endParaRPr sz="700" dirty="0">
              <a:latin typeface="Courier New"/>
              <a:cs typeface="Courier New"/>
            </a:endParaRPr>
          </a:p>
          <a:p>
            <a:pPr marR="1919100" algn="ctr">
              <a:spcBef>
                <a:spcPts val="168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 dirty="0">
              <a:latin typeface="Courier New"/>
              <a:cs typeface="Courier New"/>
            </a:endParaRPr>
          </a:p>
          <a:p>
            <a:pPr marR="1972307" algn="ctr">
              <a:spcBef>
                <a:spcPts val="167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 dirty="0">
              <a:latin typeface="Courier New"/>
              <a:cs typeface="Courier New"/>
            </a:endParaRPr>
          </a:p>
          <a:p>
            <a:pPr marL="513691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&lt;h2&gt;List of Students&lt;/h2&gt;</a:t>
            </a:r>
            <a:endParaRPr sz="700" dirty="0">
              <a:latin typeface="Courier New"/>
              <a:cs typeface="Courier New"/>
            </a:endParaRPr>
          </a:p>
          <a:p>
            <a:pPr marL="513691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&lt;table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border=”1”&gt;</a:t>
            </a:r>
            <a:endParaRPr sz="700" dirty="0">
              <a:latin typeface="Courier New"/>
              <a:cs typeface="Courier New"/>
            </a:endParaRPr>
          </a:p>
          <a:p>
            <a:pPr marL="593921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 dirty="0">
              <a:latin typeface="Courier New"/>
              <a:cs typeface="Courier New"/>
            </a:endParaRPr>
          </a:p>
          <a:p>
            <a:pPr marL="728193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&lt;th&gt;Name&lt;/th&gt;</a:t>
            </a:r>
            <a:endParaRPr sz="700" dirty="0">
              <a:latin typeface="Courier New"/>
              <a:cs typeface="Courier New"/>
            </a:endParaRPr>
          </a:p>
          <a:p>
            <a:pPr marL="728193">
              <a:spcBef>
                <a:spcPts val="169"/>
              </a:spcBef>
            </a:pPr>
            <a:r>
              <a:rPr sz="700" spc="-2" dirty="0">
                <a:latin typeface="Courier New"/>
                <a:cs typeface="Courier New"/>
              </a:rPr>
              <a:t>&lt;th&gt;Age&lt;/th&gt;</a:t>
            </a:r>
            <a:endParaRPr sz="700" dirty="0">
              <a:latin typeface="Courier New"/>
              <a:cs typeface="Courier New"/>
            </a:endParaRPr>
          </a:p>
          <a:p>
            <a:pPr marL="728193">
              <a:spcBef>
                <a:spcPts val="168"/>
              </a:spcBef>
            </a:pPr>
            <a:r>
              <a:rPr sz="700" spc="-2" dirty="0">
                <a:latin typeface="Courier New"/>
                <a:cs typeface="Courier New"/>
              </a:rPr>
              <a:t>&lt;th&gt;Place&lt;/th&gt;</a:t>
            </a:r>
            <a:endParaRPr sz="700" dirty="0">
              <a:latin typeface="Courier New"/>
              <a:cs typeface="Courier New"/>
            </a:endParaRPr>
          </a:p>
          <a:p>
            <a:pPr marL="621221">
              <a:spcBef>
                <a:spcPts val="590"/>
              </a:spcBef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50400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TIÊU ĐỀ BẢNG</a:t>
            </a:r>
            <a:r>
              <a:rPr lang="vi-VN" spc="-44" dirty="0"/>
              <a:t> </a:t>
            </a:r>
            <a:r>
              <a:rPr lang="vi-VN" dirty="0"/>
              <a:t>2-3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29340" y="366490"/>
            <a:ext cx="1334574" cy="1672468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406440">
              <a:spcBef>
                <a:spcPts val="42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 dirty="0">
              <a:latin typeface="Courier New"/>
              <a:cs typeface="Courier New"/>
            </a:endParaRPr>
          </a:p>
          <a:p>
            <a:pPr marL="54099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&lt;td&gt;Mark&lt;/td&gt;</a:t>
            </a:r>
            <a:endParaRPr sz="700" dirty="0">
              <a:latin typeface="Courier New"/>
              <a:cs typeface="Courier New"/>
            </a:endParaRPr>
          </a:p>
          <a:p>
            <a:pPr marL="540992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&lt;td&gt;17&lt;/td&gt;</a:t>
            </a:r>
            <a:endParaRPr sz="700" dirty="0">
              <a:latin typeface="Courier New"/>
              <a:cs typeface="Courier New"/>
            </a:endParaRPr>
          </a:p>
          <a:p>
            <a:pPr marL="54099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&lt;td&gt;Madrid&lt;/td&gt;</a:t>
            </a:r>
            <a:endParaRPr sz="700" dirty="0">
              <a:latin typeface="Courier New"/>
              <a:cs typeface="Courier New"/>
            </a:endParaRPr>
          </a:p>
          <a:p>
            <a:pPr marL="434019">
              <a:spcBef>
                <a:spcPts val="222"/>
              </a:spcBef>
            </a:pPr>
            <a:r>
              <a:rPr sz="700" dirty="0">
                <a:latin typeface="Courier New"/>
                <a:cs typeface="Courier New"/>
              </a:rPr>
              <a:t>&lt;/tr&gt;</a:t>
            </a:r>
          </a:p>
          <a:p>
            <a:pPr marL="406440">
              <a:spcBef>
                <a:spcPts val="26"/>
              </a:spcBef>
            </a:pPr>
            <a:r>
              <a:rPr sz="700" spc="-2" dirty="0">
                <a:latin typeface="Courier New"/>
                <a:cs typeface="Courier New"/>
              </a:rPr>
              <a:t>&lt;tr&gt;</a:t>
            </a:r>
            <a:endParaRPr sz="700" dirty="0">
              <a:latin typeface="Courier New"/>
              <a:cs typeface="Courier New"/>
            </a:endParaRPr>
          </a:p>
          <a:p>
            <a:pPr marL="540992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&lt;td&gt;John&lt;/td&gt;</a:t>
            </a:r>
            <a:endParaRPr sz="700" dirty="0">
              <a:latin typeface="Courier New"/>
              <a:cs typeface="Courier New"/>
            </a:endParaRPr>
          </a:p>
          <a:p>
            <a:pPr marL="540992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&lt;td&gt;19&lt;/td&gt;</a:t>
            </a:r>
            <a:endParaRPr sz="700" dirty="0">
              <a:latin typeface="Courier New"/>
              <a:cs typeface="Courier New"/>
            </a:endParaRPr>
          </a:p>
          <a:p>
            <a:pPr marL="540992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&lt;td&gt;London&lt;/td&gt;</a:t>
            </a:r>
            <a:endParaRPr sz="700" dirty="0">
              <a:latin typeface="Courier New"/>
              <a:cs typeface="Courier New"/>
            </a:endParaRPr>
          </a:p>
          <a:p>
            <a:pPr marL="434019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&lt;/tr&gt;</a:t>
            </a:r>
            <a:endParaRPr sz="700" dirty="0">
              <a:latin typeface="Courier New"/>
              <a:cs typeface="Courier New"/>
            </a:endParaRPr>
          </a:p>
          <a:p>
            <a:pPr marR="266317" algn="ctr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&lt;/table&gt;</a:t>
            </a:r>
            <a:endParaRPr sz="700" dirty="0">
              <a:latin typeface="Courier New"/>
              <a:cs typeface="Courier New"/>
            </a:endParaRPr>
          </a:p>
          <a:p>
            <a:pPr marL="219238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&lt;/body&gt;</a:t>
            </a:r>
            <a:endParaRPr sz="700" dirty="0">
              <a:latin typeface="Courier New"/>
              <a:cs typeface="Courier New"/>
            </a:endParaRPr>
          </a:p>
          <a:p>
            <a:pPr marL="5571">
              <a:spcBef>
                <a:spcPts val="222"/>
              </a:spcBef>
            </a:pPr>
            <a:r>
              <a:rPr sz="700" spc="-2" dirty="0">
                <a:latin typeface="Courier New"/>
                <a:cs typeface="Courier New"/>
              </a:rPr>
              <a:t>&lt;/html&gt;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7" y="68309"/>
            <a:ext cx="150400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TIÊU ĐỀ BẢNG</a:t>
            </a:r>
            <a:r>
              <a:rPr lang="vi-VN" spc="-44" dirty="0"/>
              <a:t> </a:t>
            </a:r>
            <a:r>
              <a:rPr lang="vi-VN" dirty="0"/>
              <a:t>3-3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425267"/>
            <a:ext cx="3102087" cy="252973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Hàng </a:t>
            </a:r>
            <a:r>
              <a:rPr dirty="0">
                <a:latin typeface="Calibri"/>
                <a:cs typeface="Calibri"/>
              </a:rPr>
              <a:t>thứ hai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thứ ba </a:t>
            </a:r>
            <a:r>
              <a:rPr dirty="0">
                <a:latin typeface="Calibri"/>
                <a:cs typeface="Calibri"/>
              </a:rPr>
              <a:t>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chi tiết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các sinh viên trong </a:t>
            </a:r>
            <a:r>
              <a:rPr spc="2" dirty="0">
                <a:latin typeface="Calibri"/>
                <a:cs typeface="Calibri"/>
              </a:rPr>
              <a:t>ba</a:t>
            </a:r>
            <a:r>
              <a:rPr spc="-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cột.</a:t>
            </a:r>
            <a:endParaRPr>
              <a:latin typeface="Calibri"/>
              <a:cs typeface="Calibri"/>
            </a:endParaRPr>
          </a:p>
          <a:p>
            <a:pPr marL="125916" indent="-120344">
              <a:spcBef>
                <a:spcPts val="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Hình 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sẽ hiển thị </a:t>
            </a:r>
            <a:r>
              <a:rPr spc="2" dirty="0">
                <a:latin typeface="Calibri"/>
                <a:cs typeface="Calibri"/>
              </a:rPr>
              <a:t>đầu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bảng với tiêu</a:t>
            </a:r>
            <a:r>
              <a:rPr spc="-7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đề.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56217" y="952218"/>
            <a:ext cx="1760581" cy="16663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3960813" cy="369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106" y="68309"/>
            <a:ext cx="205852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pc="-2" dirty="0"/>
              <a:t>THUỘC TÍNH </a:t>
            </a:r>
            <a:r>
              <a:rPr lang="vi-VN" spc="-4" dirty="0"/>
              <a:t>COLSPAN</a:t>
            </a:r>
            <a:r>
              <a:rPr lang="vi-VN" spc="-18" dirty="0"/>
              <a:t> </a:t>
            </a:r>
            <a:r>
              <a:rPr lang="vi-VN" spc="-2" dirty="0"/>
              <a:t>1-3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31293"/>
            <a:ext cx="173285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544"/>
              </a:lnSpc>
            </a:pPr>
            <a:fld id="{81D60167-4931-47E6-BA6A-407CBD079E47}" type="slidenum">
              <a:rPr dirty="0"/>
              <a:pPr marL="11143">
                <a:lnSpc>
                  <a:spcPts val="544"/>
                </a:lnSpc>
              </a:pPr>
              <a:t>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12840"/>
            <a:ext cx="3582060" cy="2250465"/>
          </a:xfrm>
          <a:prstGeom prst="rect">
            <a:avLst/>
          </a:prstGeom>
        </p:spPr>
        <p:txBody>
          <a:bodyPr vert="horz" wrap="square" lIns="0" tIns="60729" rIns="0" bIns="0" rtlCol="0">
            <a:spAutoFit/>
          </a:bodyPr>
          <a:lstStyle/>
          <a:p>
            <a:pPr marL="125916" indent="-120344">
              <a:spcBef>
                <a:spcPts val="47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Spanning đề cập </a:t>
            </a:r>
            <a:r>
              <a:rPr spc="2" dirty="0">
                <a:latin typeface="Calibri"/>
                <a:cs typeface="Calibri"/>
              </a:rPr>
              <a:t>đến một quá </a:t>
            </a:r>
            <a:r>
              <a:rPr dirty="0">
                <a:latin typeface="Calibri"/>
                <a:cs typeface="Calibri"/>
              </a:rPr>
              <a:t>trình </a:t>
            </a:r>
            <a:r>
              <a:rPr spc="-4" dirty="0">
                <a:latin typeface="Calibri"/>
                <a:cs typeface="Calibri"/>
              </a:rPr>
              <a:t>kéo </a:t>
            </a:r>
            <a:r>
              <a:rPr dirty="0">
                <a:latin typeface="Calibri"/>
                <a:cs typeface="Calibri"/>
              </a:rPr>
              <a:t>dài </a:t>
            </a:r>
            <a:r>
              <a:rPr spc="2" dirty="0">
                <a:latin typeface="Calibri"/>
                <a:cs typeface="Calibri"/>
              </a:rPr>
              <a:t>một ô </a:t>
            </a:r>
            <a:r>
              <a:rPr dirty="0">
                <a:latin typeface="Calibri"/>
                <a:cs typeface="Calibri"/>
              </a:rPr>
              <a:t>trên nhiều hàng hoặc</a:t>
            </a:r>
            <a:r>
              <a:rPr spc="-1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cột.</a:t>
            </a:r>
          </a:p>
          <a:p>
            <a:pPr marL="125916" indent="-120344">
              <a:spcBef>
                <a:spcPts val="10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Để gộp hai hoặc nhiều cột, </a:t>
            </a:r>
            <a:r>
              <a:rPr spc="-4" dirty="0">
                <a:latin typeface="Calibri"/>
                <a:cs typeface="Calibri"/>
              </a:rPr>
              <a:t>ta </a:t>
            </a:r>
            <a:r>
              <a:rPr dirty="0">
                <a:latin typeface="Calibri"/>
                <a:cs typeface="Calibri"/>
              </a:rPr>
              <a:t>sử </a:t>
            </a:r>
            <a:r>
              <a:rPr spc="2" dirty="0">
                <a:latin typeface="Calibri"/>
                <a:cs typeface="Calibri"/>
              </a:rPr>
              <a:t>dụng thuộc </a:t>
            </a:r>
            <a:r>
              <a:rPr dirty="0">
                <a:latin typeface="Calibri"/>
                <a:cs typeface="Calibri"/>
              </a:rPr>
              <a:t>tính colspan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phần tử&lt;td&gt; </a:t>
            </a:r>
            <a:r>
              <a:rPr spc="-2" dirty="0">
                <a:latin typeface="Calibri"/>
                <a:cs typeface="Calibri"/>
              </a:rPr>
              <a:t>và</a:t>
            </a:r>
            <a:r>
              <a:rPr spc="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&lt;th&gt;.</a:t>
            </a:r>
          </a:p>
          <a:p>
            <a:pPr marL="125916" indent="-120344">
              <a:spcBef>
                <a:spcPts val="68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Thuộc tính colspan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người </a:t>
            </a:r>
            <a:r>
              <a:rPr spc="2" dirty="0">
                <a:latin typeface="Calibri"/>
                <a:cs typeface="Calibri"/>
              </a:rPr>
              <a:t>dùng </a:t>
            </a:r>
            <a:r>
              <a:rPr dirty="0">
                <a:latin typeface="Calibri"/>
                <a:cs typeface="Calibri"/>
              </a:rPr>
              <a:t>gộp các </a:t>
            </a:r>
            <a:r>
              <a:rPr spc="2" dirty="0">
                <a:latin typeface="Calibri"/>
                <a:cs typeface="Calibri"/>
              </a:rPr>
              <a:t>ô cùng một </a:t>
            </a:r>
            <a:r>
              <a:rPr dirty="0">
                <a:latin typeface="Calibri"/>
                <a:cs typeface="Calibri"/>
              </a:rPr>
              <a:t>hàng</a:t>
            </a:r>
            <a:r>
              <a:rPr spc="-1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ngang.</a:t>
            </a:r>
          </a:p>
          <a:p>
            <a:pPr marL="125916" marR="2229" indent="-120344">
              <a:lnSpc>
                <a:spcPts val="1474"/>
              </a:lnSpc>
              <a:spcBef>
                <a:spcPts val="13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Giá trị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thuộc tính colspan quy định </a:t>
            </a:r>
            <a:r>
              <a:rPr spc="2" dirty="0">
                <a:latin typeface="Calibri"/>
                <a:cs typeface="Calibri"/>
              </a:rPr>
              <a:t>cụ </a:t>
            </a:r>
            <a:r>
              <a:rPr dirty="0">
                <a:latin typeface="Calibri"/>
                <a:cs typeface="Calibri"/>
              </a:rPr>
              <a:t>thể số lượng </a:t>
            </a:r>
            <a:r>
              <a:rPr spc="2" dirty="0">
                <a:latin typeface="Calibri"/>
                <a:cs typeface="Calibri"/>
              </a:rPr>
              <a:t>ô </a:t>
            </a:r>
            <a:r>
              <a:rPr dirty="0">
                <a:latin typeface="Calibri"/>
                <a:cs typeface="Calibri"/>
              </a:rPr>
              <a:t>sẽ gộp lại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thành </a:t>
            </a:r>
            <a:r>
              <a:rPr spc="2" dirty="0">
                <a:latin typeface="Calibri"/>
                <a:cs typeface="Calibri"/>
              </a:rPr>
              <a:t>ô  được </a:t>
            </a:r>
            <a:r>
              <a:rPr spc="4" dirty="0">
                <a:latin typeface="Calibri"/>
                <a:cs typeface="Calibri"/>
              </a:rPr>
              <a:t>mở</a:t>
            </a:r>
            <a:r>
              <a:rPr spc="-22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rộng.</a:t>
            </a:r>
            <a:endParaRPr dirty="0">
              <a:latin typeface="Calibri"/>
              <a:cs typeface="Calibri"/>
            </a:endParaRPr>
          </a:p>
          <a:p>
            <a:pPr marL="125916" indent="-120344">
              <a:spcBef>
                <a:spcPts val="369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</a:p>
          <a:p>
            <a:pPr marL="192774">
              <a:spcBef>
                <a:spcPts val="746"/>
              </a:spcBef>
            </a:pPr>
            <a:r>
              <a:rPr sz="700" spc="-2" dirty="0">
                <a:latin typeface="Courier New"/>
                <a:cs typeface="Courier New"/>
              </a:rPr>
              <a:t>&lt;!DOCTYPE HTML&gt;</a:t>
            </a:r>
            <a:endParaRPr sz="700" dirty="0">
              <a:latin typeface="Courier New"/>
              <a:cs typeface="Courier New"/>
            </a:endParaRPr>
          </a:p>
          <a:p>
            <a:pPr marL="192774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&lt;html&gt;</a:t>
            </a:r>
            <a:endParaRPr sz="700" dirty="0">
              <a:latin typeface="Courier New"/>
              <a:cs typeface="Courier New"/>
            </a:endParaRPr>
          </a:p>
          <a:p>
            <a:pPr marL="299746">
              <a:spcBef>
                <a:spcPts val="22"/>
              </a:spcBef>
            </a:pPr>
            <a:r>
              <a:rPr sz="700" spc="-2" dirty="0">
                <a:latin typeface="Courier New"/>
                <a:cs typeface="Courier New"/>
              </a:rPr>
              <a:t>&lt;head&gt;</a:t>
            </a:r>
            <a:endParaRPr sz="700" dirty="0">
              <a:latin typeface="Courier New"/>
              <a:cs typeface="Courier New"/>
            </a:endParaRPr>
          </a:p>
          <a:p>
            <a:pPr marL="406719">
              <a:spcBef>
                <a:spcPts val="15"/>
              </a:spcBef>
            </a:pPr>
            <a:r>
              <a:rPr sz="700" spc="-2" dirty="0">
                <a:latin typeface="Courier New"/>
                <a:cs typeface="Courier New"/>
              </a:rPr>
              <a:t>&lt;title&gt;Employee</a:t>
            </a:r>
            <a:r>
              <a:rPr sz="700" dirty="0">
                <a:latin typeface="Courier New"/>
                <a:cs typeface="Courier New"/>
              </a:rPr>
              <a:t> </a:t>
            </a:r>
            <a:r>
              <a:rPr sz="700" spc="-2" dirty="0">
                <a:latin typeface="Courier New"/>
                <a:cs typeface="Courier New"/>
              </a:rPr>
              <a:t>Details&lt;/title&gt;</a:t>
            </a:r>
            <a:endParaRPr sz="700" dirty="0">
              <a:latin typeface="Courier New"/>
              <a:cs typeface="Courier New"/>
            </a:endParaRPr>
          </a:p>
          <a:p>
            <a:pPr marL="299746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&lt;/head&gt;</a:t>
            </a:r>
            <a:endParaRPr sz="700" dirty="0">
              <a:latin typeface="Courier New"/>
              <a:cs typeface="Courier New"/>
            </a:endParaRPr>
          </a:p>
          <a:p>
            <a:pPr marL="299746">
              <a:spcBef>
                <a:spcPts val="20"/>
              </a:spcBef>
            </a:pPr>
            <a:r>
              <a:rPr sz="700" spc="-2" dirty="0">
                <a:latin typeface="Courier New"/>
                <a:cs typeface="Courier New"/>
              </a:rPr>
              <a:t>&lt;body&gt;</a:t>
            </a:r>
            <a:endParaRPr sz="700" dirty="0">
              <a:latin typeface="Courier New"/>
              <a:cs typeface="Courier New"/>
            </a:endParaRPr>
          </a:p>
          <a:p>
            <a:pPr marL="406719">
              <a:spcBef>
                <a:spcPts val="18"/>
              </a:spcBef>
            </a:pPr>
            <a:r>
              <a:rPr sz="700" spc="-2" dirty="0">
                <a:latin typeface="Courier New"/>
                <a:cs typeface="Courier New"/>
              </a:rPr>
              <a:t>&lt;h2&gt;Employee Details&lt;/h2&gt;</a:t>
            </a:r>
            <a:endParaRPr sz="700" dirty="0">
              <a:latin typeface="Courier New"/>
              <a:cs typeface="Courier New"/>
            </a:endParaRPr>
          </a:p>
          <a:p>
            <a:pPr marL="406719">
              <a:spcBef>
                <a:spcPts val="219"/>
              </a:spcBef>
            </a:pPr>
            <a:r>
              <a:rPr sz="700" spc="-2" dirty="0">
                <a:latin typeface="Courier New"/>
                <a:cs typeface="Courier New"/>
              </a:rPr>
              <a:t>&lt;table border=”1”&gt;</a:t>
            </a:r>
            <a:endParaRPr sz="7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15</TotalTime>
  <Words>3014</Words>
  <Application>Microsoft Office PowerPoint</Application>
  <PresentationFormat>Custom</PresentationFormat>
  <Paragraphs>525</Paragraphs>
  <Slides>40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Theme1</vt:lpstr>
      <vt:lpstr>PowerPoint Presentation</vt:lpstr>
      <vt:lpstr>MỤC TIÊU</vt:lpstr>
      <vt:lpstr>TẠO VÀ ĐỊNH DẠNG BẢNG 1-3</vt:lpstr>
      <vt:lpstr>TẠO VÀ ĐỊNH DẠNG BẢNG 2-3</vt:lpstr>
      <vt:lpstr>TẠO VÀ ĐỊNH DẠNG BẢNG 3-3</vt:lpstr>
      <vt:lpstr>TIÊU ĐỀ BẢNG 1-3</vt:lpstr>
      <vt:lpstr>TIÊU ĐỀ BẢNG 2-3</vt:lpstr>
      <vt:lpstr>TIÊU ĐỀ BẢNG 3-3</vt:lpstr>
      <vt:lpstr>THUỘC TÍNH COLSPAN 1-3</vt:lpstr>
      <vt:lpstr>THUỘC TÍNH COLSPAN 2-3</vt:lpstr>
      <vt:lpstr>THUỘC TÍNH COLSPAN 3-3</vt:lpstr>
      <vt:lpstr>THUỘC TÍNH ROWSPAN 1-3</vt:lpstr>
      <vt:lpstr>THUỘC TÍNH ROWSPAN 2-3</vt:lpstr>
      <vt:lpstr>THUỘC TÍNH ROWSPAN 3-3</vt:lpstr>
      <vt:lpstr>CĂN LỀ NGANG 1-4</vt:lpstr>
      <vt:lpstr>CĂN LỀ NGANG 2-4</vt:lpstr>
      <vt:lpstr>CĂN LỀ NGANG 3-4</vt:lpstr>
      <vt:lpstr>CĂN LỀ NGANG 4-4</vt:lpstr>
      <vt:lpstr>CĂN LỀ DỌC 1-4</vt:lpstr>
      <vt:lpstr>CĂN LỀ DỌC 2-4</vt:lpstr>
      <vt:lpstr>CĂN LỀ DỌC 3-4</vt:lpstr>
      <vt:lpstr>CĂN LỀ DỌC 4-4</vt:lpstr>
      <vt:lpstr>THUỘC TÍNH LỀ (MARGIN)</vt:lpstr>
      <vt:lpstr>PHẦN TỬ CAPTION 1-3</vt:lpstr>
      <vt:lpstr>PHẦN TỬ CAPTION 2-3</vt:lpstr>
      <vt:lpstr>PHẦN TỬ CAPTION 3-3</vt:lpstr>
      <vt:lpstr>KÍCH THƯỚC BẢNG VÀ ĐỘ RỘNG CỘT 1-2</vt:lpstr>
      <vt:lpstr>KÍCH THƯỚC BẢNG VÀ ĐỘ RỘNG CỘT 2-2</vt:lpstr>
      <vt:lpstr>GỘP CÁC Ô TRONG BẢNG 1-3</vt:lpstr>
      <vt:lpstr>GỘP CÁC Ô TRONG BẢNG 2-3</vt:lpstr>
      <vt:lpstr>GỘP CÁC Ô TRONG BẢNG 3-3</vt:lpstr>
      <vt:lpstr>ÁP DỤNG VIỀN SỬ DỤNG STYLE 1-2</vt:lpstr>
      <vt:lpstr>ÁP DỤNG VIỀN SỬ DỤNG STYLE 2-2</vt:lpstr>
      <vt:lpstr>BỐ CỤ TRANG SỬ DỤNG BẢNG 1-5</vt:lpstr>
      <vt:lpstr>BỐ CỤ TRANG SỬ DỤNG BẢNG 2-5</vt:lpstr>
      <vt:lpstr>BỐ CỤ TRANG SỬ DỤNG BẢNG 3-5</vt:lpstr>
      <vt:lpstr>BỐ CỤ TRANG SỬ DỤNG BẢNG 4-5</vt:lpstr>
      <vt:lpstr>BỐ CỤ TRANG SỬ DỤNG BẢNG 5-5</vt:lpstr>
      <vt:lpstr>TỔNG KẾT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9 XP</dc:title>
  <dc:creator>Aptech Limited</dc:creator>
  <cp:lastModifiedBy>Trung Hoàng</cp:lastModifiedBy>
  <cp:revision>4</cp:revision>
  <dcterms:created xsi:type="dcterms:W3CDTF">2017-10-24T06:29:13Z</dcterms:created>
  <dcterms:modified xsi:type="dcterms:W3CDTF">2017-11-06T06:43:55Z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2016-08-05T00:00:00Z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2017-10-24T00:00:00Z</vt:filetime>
  </property>
</Properties>
</file>